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59" r:id="rId7"/>
    <p:sldId id="269" r:id="rId8"/>
    <p:sldId id="275" r:id="rId9"/>
    <p:sldId id="287" r:id="rId10"/>
    <p:sldId id="260" r:id="rId11"/>
    <p:sldId id="261" r:id="rId12"/>
    <p:sldId id="262" r:id="rId13"/>
    <p:sldId id="280" r:id="rId14"/>
    <p:sldId id="283" r:id="rId15"/>
    <p:sldId id="264" r:id="rId16"/>
    <p:sldId id="270" r:id="rId17"/>
    <p:sldId id="293" r:id="rId18"/>
    <p:sldId id="294" r:id="rId19"/>
    <p:sldId id="292" r:id="rId20"/>
    <p:sldId id="295" r:id="rId21"/>
    <p:sldId id="296" r:id="rId22"/>
    <p:sldId id="297" r:id="rId23"/>
    <p:sldId id="298" r:id="rId24"/>
    <p:sldId id="299" r:id="rId25"/>
    <p:sldId id="290" r:id="rId26"/>
    <p:sldId id="291" r:id="rId27"/>
    <p:sldId id="300"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FC0454-16D1-41B3-B43C-B3F0F23365E4}" v="132" dt="2018-12-05T13:20:07.9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0" d="100"/>
          <a:sy n="60" d="100"/>
        </p:scale>
        <p:origin x="34"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d8b00d5b9db9e554" providerId="LiveId" clId="{D5FC0454-16D1-41B3-B43C-B3F0F23365E4}"/>
    <pc:docChg chg="undo custSel addSld delSld modSld sldOrd">
      <pc:chgData name="M B" userId="d8b00d5b9db9e554" providerId="LiveId" clId="{D5FC0454-16D1-41B3-B43C-B3F0F23365E4}" dt="2018-12-05T13:21:16.266" v="19741" actId="2696"/>
      <pc:docMkLst>
        <pc:docMk/>
      </pc:docMkLst>
      <pc:sldChg chg="modSp">
        <pc:chgData name="M B" userId="d8b00d5b9db9e554" providerId="LiveId" clId="{D5FC0454-16D1-41B3-B43C-B3F0F23365E4}" dt="2018-12-05T10:56:04.752" v="19236" actId="20577"/>
        <pc:sldMkLst>
          <pc:docMk/>
          <pc:sldMk cId="4112346852" sldId="256"/>
        </pc:sldMkLst>
        <pc:spChg chg="mod">
          <ac:chgData name="M B" userId="d8b00d5b9db9e554" providerId="LiveId" clId="{D5FC0454-16D1-41B3-B43C-B3F0F23365E4}" dt="2018-12-05T10:56:04.752" v="19236" actId="20577"/>
          <ac:spMkLst>
            <pc:docMk/>
            <pc:sldMk cId="4112346852" sldId="256"/>
            <ac:spMk id="2" creationId="{0A0C2DD8-90D1-4C03-8C8D-18D3EB2D9CC4}"/>
          </ac:spMkLst>
        </pc:spChg>
      </pc:sldChg>
      <pc:sldChg chg="modSp">
        <pc:chgData name="M B" userId="d8b00d5b9db9e554" providerId="LiveId" clId="{D5FC0454-16D1-41B3-B43C-B3F0F23365E4}" dt="2018-12-04T16:48:37.566" v="14883" actId="20577"/>
        <pc:sldMkLst>
          <pc:docMk/>
          <pc:sldMk cId="1874420083" sldId="257"/>
        </pc:sldMkLst>
        <pc:spChg chg="mod">
          <ac:chgData name="M B" userId="d8b00d5b9db9e554" providerId="LiveId" clId="{D5FC0454-16D1-41B3-B43C-B3F0F23365E4}" dt="2018-12-04T16:48:37.566" v="14883" actId="20577"/>
          <ac:spMkLst>
            <pc:docMk/>
            <pc:sldMk cId="1874420083" sldId="257"/>
            <ac:spMk id="4" creationId="{0BFE4069-6F08-4A89-827B-05F9A159376E}"/>
          </ac:spMkLst>
        </pc:spChg>
      </pc:sldChg>
      <pc:sldChg chg="modSp">
        <pc:chgData name="M B" userId="d8b00d5b9db9e554" providerId="LiveId" clId="{D5FC0454-16D1-41B3-B43C-B3F0F23365E4}" dt="2018-12-04T16:51:00.540" v="14972" actId="114"/>
        <pc:sldMkLst>
          <pc:docMk/>
          <pc:sldMk cId="483299233" sldId="258"/>
        </pc:sldMkLst>
        <pc:spChg chg="mod">
          <ac:chgData name="M B" userId="d8b00d5b9db9e554" providerId="LiveId" clId="{D5FC0454-16D1-41B3-B43C-B3F0F23365E4}" dt="2018-12-04T16:51:00.540" v="14972" actId="114"/>
          <ac:spMkLst>
            <pc:docMk/>
            <pc:sldMk cId="483299233" sldId="258"/>
            <ac:spMk id="2" creationId="{7F368B97-4463-48A0-972A-B9A4482A84A9}"/>
          </ac:spMkLst>
        </pc:spChg>
      </pc:sldChg>
      <pc:sldChg chg="modSp">
        <pc:chgData name="M B" userId="d8b00d5b9db9e554" providerId="LiveId" clId="{D5FC0454-16D1-41B3-B43C-B3F0F23365E4}" dt="2018-12-04T16:52:03.817" v="15059" actId="20577"/>
        <pc:sldMkLst>
          <pc:docMk/>
          <pc:sldMk cId="1143388716" sldId="259"/>
        </pc:sldMkLst>
        <pc:spChg chg="mod">
          <ac:chgData name="M B" userId="d8b00d5b9db9e554" providerId="LiveId" clId="{D5FC0454-16D1-41B3-B43C-B3F0F23365E4}" dt="2018-12-04T16:52:03.817" v="15059" actId="20577"/>
          <ac:spMkLst>
            <pc:docMk/>
            <pc:sldMk cId="1143388716" sldId="259"/>
            <ac:spMk id="2" creationId="{91B68189-A8E8-4A95-B00D-540FB5A73CB2}"/>
          </ac:spMkLst>
        </pc:spChg>
      </pc:sldChg>
      <pc:sldChg chg="modSp">
        <pc:chgData name="M B" userId="d8b00d5b9db9e554" providerId="LiveId" clId="{D5FC0454-16D1-41B3-B43C-B3F0F23365E4}" dt="2018-12-04T17:36:48.256" v="16273" actId="20577"/>
        <pc:sldMkLst>
          <pc:docMk/>
          <pc:sldMk cId="2967349538" sldId="260"/>
        </pc:sldMkLst>
        <pc:spChg chg="mod">
          <ac:chgData name="M B" userId="d8b00d5b9db9e554" providerId="LiveId" clId="{D5FC0454-16D1-41B3-B43C-B3F0F23365E4}" dt="2018-12-04T17:36:48.256" v="16273" actId="20577"/>
          <ac:spMkLst>
            <pc:docMk/>
            <pc:sldMk cId="2967349538" sldId="260"/>
            <ac:spMk id="2" creationId="{08AF3A94-7244-439B-8FAB-E3CF041C50EA}"/>
          </ac:spMkLst>
        </pc:spChg>
      </pc:sldChg>
      <pc:sldChg chg="modSp">
        <pc:chgData name="M B" userId="d8b00d5b9db9e554" providerId="LiveId" clId="{D5FC0454-16D1-41B3-B43C-B3F0F23365E4}" dt="2018-12-05T11:58:45.063" v="19679" actId="255"/>
        <pc:sldMkLst>
          <pc:docMk/>
          <pc:sldMk cId="3716432870" sldId="261"/>
        </pc:sldMkLst>
        <pc:spChg chg="mod">
          <ac:chgData name="M B" userId="d8b00d5b9db9e554" providerId="LiveId" clId="{D5FC0454-16D1-41B3-B43C-B3F0F23365E4}" dt="2018-12-05T11:58:45.063" v="19679" actId="255"/>
          <ac:spMkLst>
            <pc:docMk/>
            <pc:sldMk cId="3716432870" sldId="261"/>
            <ac:spMk id="2" creationId="{2C22CF28-5032-4A61-8745-9901572CD1B3}"/>
          </ac:spMkLst>
        </pc:spChg>
      </pc:sldChg>
      <pc:sldChg chg="modSp ord">
        <pc:chgData name="M B" userId="d8b00d5b9db9e554" providerId="LiveId" clId="{D5FC0454-16D1-41B3-B43C-B3F0F23365E4}" dt="2018-12-05T12:03:53.114" v="19707" actId="255"/>
        <pc:sldMkLst>
          <pc:docMk/>
          <pc:sldMk cId="2712667940" sldId="262"/>
        </pc:sldMkLst>
        <pc:spChg chg="mod">
          <ac:chgData name="M B" userId="d8b00d5b9db9e554" providerId="LiveId" clId="{D5FC0454-16D1-41B3-B43C-B3F0F23365E4}" dt="2018-12-05T12:03:53.114" v="19707" actId="255"/>
          <ac:spMkLst>
            <pc:docMk/>
            <pc:sldMk cId="2712667940" sldId="262"/>
            <ac:spMk id="2" creationId="{7C807A50-CE27-4C7A-87E9-B1E4E1EA16F6}"/>
          </ac:spMkLst>
        </pc:spChg>
      </pc:sldChg>
      <pc:sldChg chg="addSp modSp add del">
        <pc:chgData name="M B" userId="d8b00d5b9db9e554" providerId="LiveId" clId="{D5FC0454-16D1-41B3-B43C-B3F0F23365E4}" dt="2018-12-05T13:16:08.726" v="19723" actId="2696"/>
        <pc:sldMkLst>
          <pc:docMk/>
          <pc:sldMk cId="443409933" sldId="263"/>
        </pc:sldMkLst>
        <pc:spChg chg="add mod">
          <ac:chgData name="M B" userId="d8b00d5b9db9e554" providerId="LiveId" clId="{D5FC0454-16D1-41B3-B43C-B3F0F23365E4}" dt="2018-12-05T12:04:25.095" v="19708"/>
          <ac:spMkLst>
            <pc:docMk/>
            <pc:sldMk cId="443409933" sldId="263"/>
            <ac:spMk id="2" creationId="{DF2CA4C5-801E-44CE-9467-2EB21AFD1023}"/>
          </ac:spMkLst>
        </pc:spChg>
      </pc:sldChg>
      <pc:sldChg chg="add del">
        <pc:chgData name="M B" userId="d8b00d5b9db9e554" providerId="LiveId" clId="{D5FC0454-16D1-41B3-B43C-B3F0F23365E4}" dt="2018-12-05T13:16:59.289" v="19725" actId="2696"/>
        <pc:sldMkLst>
          <pc:docMk/>
          <pc:sldMk cId="4191208492" sldId="263"/>
        </pc:sldMkLst>
      </pc:sldChg>
      <pc:sldChg chg="addSp modSp add">
        <pc:chgData name="M B" userId="d8b00d5b9db9e554" providerId="LiveId" clId="{D5FC0454-16D1-41B3-B43C-B3F0F23365E4}" dt="2018-12-04T17:38:57.266" v="16569" actId="20577"/>
        <pc:sldMkLst>
          <pc:docMk/>
          <pc:sldMk cId="1844694540" sldId="264"/>
        </pc:sldMkLst>
        <pc:spChg chg="add mod">
          <ac:chgData name="M B" userId="d8b00d5b9db9e554" providerId="LiveId" clId="{D5FC0454-16D1-41B3-B43C-B3F0F23365E4}" dt="2018-12-04T17:38:57.266" v="16569" actId="20577"/>
          <ac:spMkLst>
            <pc:docMk/>
            <pc:sldMk cId="1844694540" sldId="264"/>
            <ac:spMk id="2" creationId="{EC1A6338-DCE2-43F1-8050-25726851741A}"/>
          </ac:spMkLst>
        </pc:spChg>
      </pc:sldChg>
      <pc:sldChg chg="addSp modSp add del">
        <pc:chgData name="M B" userId="d8b00d5b9db9e554" providerId="LiveId" clId="{D5FC0454-16D1-41B3-B43C-B3F0F23365E4}" dt="2018-12-05T13:17:59.501" v="19727" actId="2696"/>
        <pc:sldMkLst>
          <pc:docMk/>
          <pc:sldMk cId="2958832330" sldId="265"/>
        </pc:sldMkLst>
        <pc:spChg chg="add mod">
          <ac:chgData name="M B" userId="d8b00d5b9db9e554" providerId="LiveId" clId="{D5FC0454-16D1-41B3-B43C-B3F0F23365E4}" dt="2018-12-04T17:48:32.255" v="17229" actId="20577"/>
          <ac:spMkLst>
            <pc:docMk/>
            <pc:sldMk cId="2958832330" sldId="265"/>
            <ac:spMk id="2" creationId="{258E19B4-7B09-4653-B673-B4AE2FD3F4DF}"/>
          </ac:spMkLst>
        </pc:spChg>
      </pc:sldChg>
      <pc:sldChg chg="addSp modSp add del">
        <pc:chgData name="M B" userId="d8b00d5b9db9e554" providerId="LiveId" clId="{D5FC0454-16D1-41B3-B43C-B3F0F23365E4}" dt="2018-12-05T13:21:01.760" v="19738" actId="2696"/>
        <pc:sldMkLst>
          <pc:docMk/>
          <pc:sldMk cId="772280113" sldId="266"/>
        </pc:sldMkLst>
        <pc:spChg chg="add mod">
          <ac:chgData name="M B" userId="d8b00d5b9db9e554" providerId="LiveId" clId="{D5FC0454-16D1-41B3-B43C-B3F0F23365E4}" dt="2018-12-04T18:05:04.114" v="17533" actId="20577"/>
          <ac:spMkLst>
            <pc:docMk/>
            <pc:sldMk cId="772280113" sldId="266"/>
            <ac:spMk id="2" creationId="{0F4BC1F7-C162-42F2-BE04-3D1753002600}"/>
          </ac:spMkLst>
        </pc:spChg>
      </pc:sldChg>
      <pc:sldChg chg="addSp delSp modSp add">
        <pc:chgData name="M B" userId="d8b00d5b9db9e554" providerId="LiveId" clId="{D5FC0454-16D1-41B3-B43C-B3F0F23365E4}" dt="2018-12-05T11:07:54.134" v="19251" actId="20577"/>
        <pc:sldMkLst>
          <pc:docMk/>
          <pc:sldMk cId="1797792795" sldId="267"/>
        </pc:sldMkLst>
        <pc:spChg chg="del">
          <ac:chgData name="M B" userId="d8b00d5b9db9e554" providerId="LiveId" clId="{D5FC0454-16D1-41B3-B43C-B3F0F23365E4}" dt="2018-12-04T00:21:52.675" v="6161"/>
          <ac:spMkLst>
            <pc:docMk/>
            <pc:sldMk cId="1797792795" sldId="267"/>
            <ac:spMk id="2" creationId="{88E2C701-1172-4F83-8966-6C9102F478CA}"/>
          </ac:spMkLst>
        </pc:spChg>
        <pc:spChg chg="del">
          <ac:chgData name="M B" userId="d8b00d5b9db9e554" providerId="LiveId" clId="{D5FC0454-16D1-41B3-B43C-B3F0F23365E4}" dt="2018-12-04T00:21:52.675" v="6161"/>
          <ac:spMkLst>
            <pc:docMk/>
            <pc:sldMk cId="1797792795" sldId="267"/>
            <ac:spMk id="3" creationId="{170D4A0E-2C2D-488B-965A-3C6D44C20BEB}"/>
          </ac:spMkLst>
        </pc:spChg>
        <pc:spChg chg="add mod">
          <ac:chgData name="M B" userId="d8b00d5b9db9e554" providerId="LiveId" clId="{D5FC0454-16D1-41B3-B43C-B3F0F23365E4}" dt="2018-12-05T11:07:54.134" v="19251" actId="20577"/>
          <ac:spMkLst>
            <pc:docMk/>
            <pc:sldMk cId="1797792795" sldId="267"/>
            <ac:spMk id="4" creationId="{AEEAD261-E6F0-4B32-B2E4-0982265AC051}"/>
          </ac:spMkLst>
        </pc:spChg>
      </pc:sldChg>
      <pc:sldChg chg="addSp modSp add">
        <pc:chgData name="M B" userId="d8b00d5b9db9e554" providerId="LiveId" clId="{D5FC0454-16D1-41B3-B43C-B3F0F23365E4}" dt="2018-12-04T00:36:17.376" v="7945" actId="1076"/>
        <pc:sldMkLst>
          <pc:docMk/>
          <pc:sldMk cId="550735263" sldId="268"/>
        </pc:sldMkLst>
        <pc:spChg chg="add mod">
          <ac:chgData name="M B" userId="d8b00d5b9db9e554" providerId="LiveId" clId="{D5FC0454-16D1-41B3-B43C-B3F0F23365E4}" dt="2018-12-04T00:36:17.376" v="7945" actId="1076"/>
          <ac:spMkLst>
            <pc:docMk/>
            <pc:sldMk cId="550735263" sldId="268"/>
            <ac:spMk id="2" creationId="{D49E8D03-A7C6-4E48-8399-A502EB5B0B2F}"/>
          </ac:spMkLst>
        </pc:spChg>
      </pc:sldChg>
      <pc:sldChg chg="addSp modSp add">
        <pc:chgData name="M B" userId="d8b00d5b9db9e554" providerId="LiveId" clId="{D5FC0454-16D1-41B3-B43C-B3F0F23365E4}" dt="2018-12-04T17:33:34.810" v="15931" actId="20577"/>
        <pc:sldMkLst>
          <pc:docMk/>
          <pc:sldMk cId="802468127" sldId="269"/>
        </pc:sldMkLst>
        <pc:spChg chg="add mod">
          <ac:chgData name="M B" userId="d8b00d5b9db9e554" providerId="LiveId" clId="{D5FC0454-16D1-41B3-B43C-B3F0F23365E4}" dt="2018-12-04T17:33:34.810" v="15931" actId="20577"/>
          <ac:spMkLst>
            <pc:docMk/>
            <pc:sldMk cId="802468127" sldId="269"/>
            <ac:spMk id="2" creationId="{E141AE57-D80D-4598-9FB4-12200912758D}"/>
          </ac:spMkLst>
        </pc:spChg>
      </pc:sldChg>
      <pc:sldChg chg="addSp modSp add">
        <pc:chgData name="M B" userId="d8b00d5b9db9e554" providerId="LiveId" clId="{D5FC0454-16D1-41B3-B43C-B3F0F23365E4}" dt="2018-12-05T11:52:54.610" v="19676" actId="114"/>
        <pc:sldMkLst>
          <pc:docMk/>
          <pc:sldMk cId="2846157869" sldId="270"/>
        </pc:sldMkLst>
        <pc:spChg chg="add mod">
          <ac:chgData name="M B" userId="d8b00d5b9db9e554" providerId="LiveId" clId="{D5FC0454-16D1-41B3-B43C-B3F0F23365E4}" dt="2018-12-05T11:52:54.610" v="19676" actId="114"/>
          <ac:spMkLst>
            <pc:docMk/>
            <pc:sldMk cId="2846157869" sldId="270"/>
            <ac:spMk id="2" creationId="{89B8B15D-B3F5-440D-8764-3441CA231F88}"/>
          </ac:spMkLst>
        </pc:spChg>
      </pc:sldChg>
      <pc:sldChg chg="addSp modSp add del">
        <pc:chgData name="M B" userId="d8b00d5b9db9e554" providerId="LiveId" clId="{D5FC0454-16D1-41B3-B43C-B3F0F23365E4}" dt="2018-12-05T13:21:11.425" v="19739" actId="2696"/>
        <pc:sldMkLst>
          <pc:docMk/>
          <pc:sldMk cId="1987691255" sldId="271"/>
        </pc:sldMkLst>
        <pc:spChg chg="add mod">
          <ac:chgData name="M B" userId="d8b00d5b9db9e554" providerId="LiveId" clId="{D5FC0454-16D1-41B3-B43C-B3F0F23365E4}" dt="2018-12-04T18:08:49.627" v="17791"/>
          <ac:spMkLst>
            <pc:docMk/>
            <pc:sldMk cId="1987691255" sldId="271"/>
            <ac:spMk id="2" creationId="{E84289E6-12AF-4E06-8DDE-96BF7C22B55E}"/>
          </ac:spMkLst>
        </pc:spChg>
      </pc:sldChg>
      <pc:sldChg chg="addSp modSp add del">
        <pc:chgData name="M B" userId="d8b00d5b9db9e554" providerId="LiveId" clId="{D5FC0454-16D1-41B3-B43C-B3F0F23365E4}" dt="2018-12-05T13:21:16.266" v="19741" actId="2696"/>
        <pc:sldMkLst>
          <pc:docMk/>
          <pc:sldMk cId="3546086785" sldId="272"/>
        </pc:sldMkLst>
        <pc:spChg chg="add mod">
          <ac:chgData name="M B" userId="d8b00d5b9db9e554" providerId="LiveId" clId="{D5FC0454-16D1-41B3-B43C-B3F0F23365E4}" dt="2018-12-04T01:56:08.344" v="12653"/>
          <ac:spMkLst>
            <pc:docMk/>
            <pc:sldMk cId="3546086785" sldId="272"/>
            <ac:spMk id="2" creationId="{BADA3F4E-38A2-4776-B0E1-B414CD6EAA19}"/>
          </ac:spMkLst>
        </pc:spChg>
      </pc:sldChg>
      <pc:sldChg chg="addSp modSp add del">
        <pc:chgData name="M B" userId="d8b00d5b9db9e554" providerId="LiveId" clId="{D5FC0454-16D1-41B3-B43C-B3F0F23365E4}" dt="2018-12-05T13:21:14.540" v="19740" actId="2696"/>
        <pc:sldMkLst>
          <pc:docMk/>
          <pc:sldMk cId="2445181046" sldId="273"/>
        </pc:sldMkLst>
        <pc:spChg chg="add mod">
          <ac:chgData name="M B" userId="d8b00d5b9db9e554" providerId="LiveId" clId="{D5FC0454-16D1-41B3-B43C-B3F0F23365E4}" dt="2018-12-04T18:19:33.979" v="19111" actId="1076"/>
          <ac:spMkLst>
            <pc:docMk/>
            <pc:sldMk cId="2445181046" sldId="273"/>
            <ac:spMk id="2" creationId="{793FB8BD-8C8A-4686-B4BE-2076333C72B4}"/>
          </ac:spMkLst>
        </pc:spChg>
      </pc:sldChg>
      <pc:sldChg chg="addSp modSp add del">
        <pc:chgData name="M B" userId="d8b00d5b9db9e554" providerId="LiveId" clId="{D5FC0454-16D1-41B3-B43C-B3F0F23365E4}" dt="2018-12-05T11:10:13.987" v="19252" actId="2696"/>
        <pc:sldMkLst>
          <pc:docMk/>
          <pc:sldMk cId="1520805888" sldId="274"/>
        </pc:sldMkLst>
        <pc:spChg chg="add mod">
          <ac:chgData name="M B" userId="d8b00d5b9db9e554" providerId="LiveId" clId="{D5FC0454-16D1-41B3-B43C-B3F0F23365E4}" dt="2018-12-04T17:30:36.215" v="15633" actId="123"/>
          <ac:spMkLst>
            <pc:docMk/>
            <pc:sldMk cId="1520805888" sldId="274"/>
            <ac:spMk id="2" creationId="{522C406B-4FB7-4E7B-8812-5ABCE915CBFB}"/>
          </ac:spMkLst>
        </pc:spChg>
      </pc:sldChg>
      <pc:sldChg chg="addSp modSp add ord">
        <pc:chgData name="M B" userId="d8b00d5b9db9e554" providerId="LiveId" clId="{D5FC0454-16D1-41B3-B43C-B3F0F23365E4}" dt="2018-12-05T11:24:58.659" v="19253"/>
        <pc:sldMkLst>
          <pc:docMk/>
          <pc:sldMk cId="1810369585" sldId="275"/>
        </pc:sldMkLst>
        <pc:spChg chg="add mod">
          <ac:chgData name="M B" userId="d8b00d5b9db9e554" providerId="LiveId" clId="{D5FC0454-16D1-41B3-B43C-B3F0F23365E4}" dt="2018-12-04T17:27:22.941" v="15245" actId="1076"/>
          <ac:spMkLst>
            <pc:docMk/>
            <pc:sldMk cId="1810369585" sldId="275"/>
            <ac:spMk id="2" creationId="{33C7DF30-4E69-40FA-B02E-9031C93964EE}"/>
          </ac:spMkLst>
        </pc:spChg>
      </pc:sldChg>
      <pc:sldChg chg="addSp add del">
        <pc:chgData name="M B" userId="d8b00d5b9db9e554" providerId="LiveId" clId="{D5FC0454-16D1-41B3-B43C-B3F0F23365E4}" dt="2018-12-05T13:20:29.043" v="19735" actId="2696"/>
        <pc:sldMkLst>
          <pc:docMk/>
          <pc:sldMk cId="3608379558" sldId="276"/>
        </pc:sldMkLst>
        <pc:spChg chg="add">
          <ac:chgData name="M B" userId="d8b00d5b9db9e554" providerId="LiveId" clId="{D5FC0454-16D1-41B3-B43C-B3F0F23365E4}" dt="2018-12-04T18:27:46.508" v="19113"/>
          <ac:spMkLst>
            <pc:docMk/>
            <pc:sldMk cId="3608379558" sldId="276"/>
            <ac:spMk id="2" creationId="{DCB1C432-621E-44BE-9693-98A8218DA77B}"/>
          </ac:spMkLst>
        </pc:spChg>
      </pc:sldChg>
      <pc:sldChg chg="addSp modSp add del">
        <pc:chgData name="M B" userId="d8b00d5b9db9e554" providerId="LiveId" clId="{D5FC0454-16D1-41B3-B43C-B3F0F23365E4}" dt="2018-12-05T13:20:32.467" v="19736" actId="2696"/>
        <pc:sldMkLst>
          <pc:docMk/>
          <pc:sldMk cId="2457346554" sldId="277"/>
        </pc:sldMkLst>
        <pc:spChg chg="add mod">
          <ac:chgData name="M B" userId="d8b00d5b9db9e554" providerId="LiveId" clId="{D5FC0454-16D1-41B3-B43C-B3F0F23365E4}" dt="2018-12-04T18:31:53.223" v="19118" actId="1076"/>
          <ac:spMkLst>
            <pc:docMk/>
            <pc:sldMk cId="2457346554" sldId="277"/>
            <ac:spMk id="2" creationId="{560D99EE-0339-4674-BA5B-EEC8BBB79296}"/>
          </ac:spMkLst>
        </pc:spChg>
      </pc:sldChg>
      <pc:sldChg chg="addSp modSp add del">
        <pc:chgData name="M B" userId="d8b00d5b9db9e554" providerId="LiveId" clId="{D5FC0454-16D1-41B3-B43C-B3F0F23365E4}" dt="2018-12-05T13:20:35.897" v="19737" actId="2696"/>
        <pc:sldMkLst>
          <pc:docMk/>
          <pc:sldMk cId="3180375202" sldId="278"/>
        </pc:sldMkLst>
        <pc:spChg chg="add mod">
          <ac:chgData name="M B" userId="d8b00d5b9db9e554" providerId="LiveId" clId="{D5FC0454-16D1-41B3-B43C-B3F0F23365E4}" dt="2018-12-04T18:34:31.882" v="19123" actId="1076"/>
          <ac:spMkLst>
            <pc:docMk/>
            <pc:sldMk cId="3180375202" sldId="278"/>
            <ac:spMk id="2" creationId="{D47D2E26-D561-4C42-9092-BBED4E080A76}"/>
          </ac:spMkLst>
        </pc:spChg>
      </pc:sldChg>
      <pc:sldChg chg="addSp modSp add del ord">
        <pc:chgData name="M B" userId="d8b00d5b9db9e554" providerId="LiveId" clId="{D5FC0454-16D1-41B3-B43C-B3F0F23365E4}" dt="2018-12-05T13:14:56.983" v="19721" actId="2696"/>
        <pc:sldMkLst>
          <pc:docMk/>
          <pc:sldMk cId="186283379" sldId="279"/>
        </pc:sldMkLst>
        <pc:spChg chg="add mod">
          <ac:chgData name="M B" userId="d8b00d5b9db9e554" providerId="LiveId" clId="{D5FC0454-16D1-41B3-B43C-B3F0F23365E4}" dt="2018-12-05T12:07:59.457" v="19717" actId="123"/>
          <ac:spMkLst>
            <pc:docMk/>
            <pc:sldMk cId="186283379" sldId="279"/>
            <ac:spMk id="2" creationId="{4597EBF7-2316-48BC-B98A-DA90ADCA021A}"/>
          </ac:spMkLst>
        </pc:spChg>
      </pc:sldChg>
      <pc:sldChg chg="addSp modSp add ord">
        <pc:chgData name="M B" userId="d8b00d5b9db9e554" providerId="LiveId" clId="{D5FC0454-16D1-41B3-B43C-B3F0F23365E4}" dt="2018-12-05T12:01:58.792" v="19681"/>
        <pc:sldMkLst>
          <pc:docMk/>
          <pc:sldMk cId="874017809" sldId="280"/>
        </pc:sldMkLst>
        <pc:spChg chg="add mod">
          <ac:chgData name="M B" userId="d8b00d5b9db9e554" providerId="LiveId" clId="{D5FC0454-16D1-41B3-B43C-B3F0F23365E4}" dt="2018-12-05T11:48:37.686" v="19669"/>
          <ac:spMkLst>
            <pc:docMk/>
            <pc:sldMk cId="874017809" sldId="280"/>
            <ac:spMk id="2" creationId="{B55A88D5-4F18-41D2-B3A8-0EE2DCEDC046}"/>
          </ac:spMkLst>
        </pc:spChg>
      </pc:sldChg>
      <pc:sldChg chg="addSp modSp add del">
        <pc:chgData name="M B" userId="d8b00d5b9db9e554" providerId="LiveId" clId="{D5FC0454-16D1-41B3-B43C-B3F0F23365E4}" dt="2018-12-05T11:52:20.110" v="19673" actId="2696"/>
        <pc:sldMkLst>
          <pc:docMk/>
          <pc:sldMk cId="2782214849" sldId="281"/>
        </pc:sldMkLst>
        <pc:spChg chg="add mod">
          <ac:chgData name="M B" userId="d8b00d5b9db9e554" providerId="LiveId" clId="{D5FC0454-16D1-41B3-B43C-B3F0F23365E4}" dt="2018-12-05T11:47:32.287" v="19661"/>
          <ac:spMkLst>
            <pc:docMk/>
            <pc:sldMk cId="2782214849" sldId="281"/>
            <ac:spMk id="2" creationId="{599E37D8-A67D-4665-8A7E-E20EDBA46C0A}"/>
          </ac:spMkLst>
        </pc:spChg>
      </pc:sldChg>
      <pc:sldChg chg="addSp modSp add del">
        <pc:chgData name="M B" userId="d8b00d5b9db9e554" providerId="LiveId" clId="{D5FC0454-16D1-41B3-B43C-B3F0F23365E4}" dt="2018-12-05T11:52:23.501" v="19674" actId="2696"/>
        <pc:sldMkLst>
          <pc:docMk/>
          <pc:sldMk cId="288405602" sldId="282"/>
        </pc:sldMkLst>
        <pc:spChg chg="add mod">
          <ac:chgData name="M B" userId="d8b00d5b9db9e554" providerId="LiveId" clId="{D5FC0454-16D1-41B3-B43C-B3F0F23365E4}" dt="2018-12-04T21:55:13.967" v="19136"/>
          <ac:spMkLst>
            <pc:docMk/>
            <pc:sldMk cId="288405602" sldId="282"/>
            <ac:spMk id="2" creationId="{01903F29-FF3C-4461-B393-6AE662B0287F}"/>
          </ac:spMkLst>
        </pc:spChg>
      </pc:sldChg>
      <pc:sldChg chg="addSp modSp add del ord">
        <pc:chgData name="M B" userId="d8b00d5b9db9e554" providerId="LiveId" clId="{D5FC0454-16D1-41B3-B43C-B3F0F23365E4}" dt="2018-12-05T12:02:21.597" v="19682"/>
        <pc:sldMkLst>
          <pc:docMk/>
          <pc:sldMk cId="2670775979" sldId="283"/>
        </pc:sldMkLst>
        <pc:spChg chg="add mod">
          <ac:chgData name="M B" userId="d8b00d5b9db9e554" providerId="LiveId" clId="{D5FC0454-16D1-41B3-B43C-B3F0F23365E4}" dt="2018-12-05T11:41:39.356" v="19650" actId="20577"/>
          <ac:spMkLst>
            <pc:docMk/>
            <pc:sldMk cId="2670775979" sldId="283"/>
            <ac:spMk id="2" creationId="{DCEBBA28-C826-4A9C-8CED-C43FF4BFC973}"/>
          </ac:spMkLst>
        </pc:spChg>
      </pc:sldChg>
      <pc:sldChg chg="addSp add del">
        <pc:chgData name="M B" userId="d8b00d5b9db9e554" providerId="LiveId" clId="{D5FC0454-16D1-41B3-B43C-B3F0F23365E4}" dt="2018-12-05T11:47:01.950" v="19657" actId="2696"/>
        <pc:sldMkLst>
          <pc:docMk/>
          <pc:sldMk cId="393953724" sldId="284"/>
        </pc:sldMkLst>
        <pc:spChg chg="add">
          <ac:chgData name="M B" userId="d8b00d5b9db9e554" providerId="LiveId" clId="{D5FC0454-16D1-41B3-B43C-B3F0F23365E4}" dt="2018-12-04T22:05:07.467" v="19146"/>
          <ac:spMkLst>
            <pc:docMk/>
            <pc:sldMk cId="393953724" sldId="284"/>
            <ac:spMk id="2" creationId="{33591904-703D-48E4-924E-A344C1A9862B}"/>
          </ac:spMkLst>
        </pc:spChg>
      </pc:sldChg>
      <pc:sldChg chg="addSp add del">
        <pc:chgData name="M B" userId="d8b00d5b9db9e554" providerId="LiveId" clId="{D5FC0454-16D1-41B3-B43C-B3F0F23365E4}" dt="2018-12-05T11:47:12.023" v="19660" actId="2696"/>
        <pc:sldMkLst>
          <pc:docMk/>
          <pc:sldMk cId="359304093" sldId="285"/>
        </pc:sldMkLst>
        <pc:spChg chg="add">
          <ac:chgData name="M B" userId="d8b00d5b9db9e554" providerId="LiveId" clId="{D5FC0454-16D1-41B3-B43C-B3F0F23365E4}" dt="2018-12-04T22:17:49.268" v="19148"/>
          <ac:spMkLst>
            <pc:docMk/>
            <pc:sldMk cId="359304093" sldId="285"/>
            <ac:spMk id="2" creationId="{589AAFE8-715F-47A6-B212-D66CCC72DD87}"/>
          </ac:spMkLst>
        </pc:spChg>
      </pc:sldChg>
      <pc:sldChg chg="addSp add del">
        <pc:chgData name="M B" userId="d8b00d5b9db9e554" providerId="LiveId" clId="{D5FC0454-16D1-41B3-B43C-B3F0F23365E4}" dt="2018-12-05T11:47:06.348" v="19658" actId="2696"/>
        <pc:sldMkLst>
          <pc:docMk/>
          <pc:sldMk cId="260939898" sldId="286"/>
        </pc:sldMkLst>
        <pc:spChg chg="add">
          <ac:chgData name="M B" userId="d8b00d5b9db9e554" providerId="LiveId" clId="{D5FC0454-16D1-41B3-B43C-B3F0F23365E4}" dt="2018-12-04T22:18:40.565" v="19150"/>
          <ac:spMkLst>
            <pc:docMk/>
            <pc:sldMk cId="260939898" sldId="286"/>
            <ac:spMk id="2" creationId="{E511F685-342C-45C9-9C90-988ABEAA2A31}"/>
          </ac:spMkLst>
        </pc:spChg>
      </pc:sldChg>
      <pc:sldChg chg="addSp modSp add">
        <pc:chgData name="M B" userId="d8b00d5b9db9e554" providerId="LiveId" clId="{D5FC0454-16D1-41B3-B43C-B3F0F23365E4}" dt="2018-12-05T11:51:45.392" v="19672" actId="1076"/>
        <pc:sldMkLst>
          <pc:docMk/>
          <pc:sldMk cId="3125901491" sldId="287"/>
        </pc:sldMkLst>
        <pc:spChg chg="add mod">
          <ac:chgData name="M B" userId="d8b00d5b9db9e554" providerId="LiveId" clId="{D5FC0454-16D1-41B3-B43C-B3F0F23365E4}" dt="2018-12-05T11:51:45.392" v="19672" actId="1076"/>
          <ac:spMkLst>
            <pc:docMk/>
            <pc:sldMk cId="3125901491" sldId="287"/>
            <ac:spMk id="2" creationId="{D4C2B20F-119D-4257-9FC6-75FD6473AE72}"/>
          </ac:spMkLst>
        </pc:spChg>
      </pc:sldChg>
      <pc:sldChg chg="addSp modSp add del">
        <pc:chgData name="M B" userId="d8b00d5b9db9e554" providerId="LiveId" clId="{D5FC0454-16D1-41B3-B43C-B3F0F23365E4}" dt="2018-12-05T11:47:10.733" v="19659" actId="2696"/>
        <pc:sldMkLst>
          <pc:docMk/>
          <pc:sldMk cId="79663403" sldId="288"/>
        </pc:sldMkLst>
        <pc:spChg chg="add mod">
          <ac:chgData name="M B" userId="d8b00d5b9db9e554" providerId="LiveId" clId="{D5FC0454-16D1-41B3-B43C-B3F0F23365E4}" dt="2018-12-04T22:26:29.359" v="19158"/>
          <ac:spMkLst>
            <pc:docMk/>
            <pc:sldMk cId="79663403" sldId="288"/>
            <ac:spMk id="2" creationId="{8D6DC981-001C-4B0B-B693-4113BFCCD057}"/>
          </ac:spMkLst>
        </pc:spChg>
      </pc:sldChg>
      <pc:sldChg chg="addSp modSp add del">
        <pc:chgData name="M B" userId="d8b00d5b9db9e554" providerId="LiveId" clId="{D5FC0454-16D1-41B3-B43C-B3F0F23365E4}" dt="2018-12-05T12:11:40.428" v="19719" actId="2696"/>
        <pc:sldMkLst>
          <pc:docMk/>
          <pc:sldMk cId="2134122063" sldId="288"/>
        </pc:sldMkLst>
        <pc:spChg chg="add mod">
          <ac:chgData name="M B" userId="d8b00d5b9db9e554" providerId="LiveId" clId="{D5FC0454-16D1-41B3-B43C-B3F0F23365E4}" dt="2018-12-05T12:04:39.727" v="19712" actId="14100"/>
          <ac:spMkLst>
            <pc:docMk/>
            <pc:sldMk cId="2134122063" sldId="288"/>
            <ac:spMk id="2" creationId="{F7A77661-7EF3-44F0-9B87-5D0FB669F0CC}"/>
          </ac:spMkLst>
        </pc:spChg>
      </pc:sldChg>
      <pc:sldChg chg="add del">
        <pc:chgData name="M B" userId="d8b00d5b9db9e554" providerId="LiveId" clId="{D5FC0454-16D1-41B3-B43C-B3F0F23365E4}" dt="2018-12-05T11:45:51.527" v="19654" actId="2696"/>
        <pc:sldMkLst>
          <pc:docMk/>
          <pc:sldMk cId="1514852440" sldId="289"/>
        </pc:sldMkLst>
      </pc:sldChg>
      <pc:sldChg chg="add">
        <pc:chgData name="M B" userId="d8b00d5b9db9e554" providerId="LiveId" clId="{D5FC0454-16D1-41B3-B43C-B3F0F23365E4}" dt="2018-12-05T13:19:46.402" v="19732"/>
        <pc:sldMkLst>
          <pc:docMk/>
          <pc:sldMk cId="2389156320" sldId="290"/>
        </pc:sldMkLst>
      </pc:sldChg>
      <pc:sldChg chg="add">
        <pc:chgData name="M B" userId="d8b00d5b9db9e554" providerId="LiveId" clId="{D5FC0454-16D1-41B3-B43C-B3F0F23365E4}" dt="2018-12-05T13:19:58.904" v="19733"/>
        <pc:sldMkLst>
          <pc:docMk/>
          <pc:sldMk cId="2344140019" sldId="291"/>
        </pc:sldMkLst>
      </pc:sldChg>
      <pc:sldChg chg="add">
        <pc:chgData name="M B" userId="d8b00d5b9db9e554" providerId="LiveId" clId="{D5FC0454-16D1-41B3-B43C-B3F0F23365E4}" dt="2018-12-05T12:11:34.699" v="19718"/>
        <pc:sldMkLst>
          <pc:docMk/>
          <pc:sldMk cId="1540490436" sldId="292"/>
        </pc:sldMkLst>
      </pc:sldChg>
      <pc:sldChg chg="add">
        <pc:chgData name="M B" userId="d8b00d5b9db9e554" providerId="LiveId" clId="{D5FC0454-16D1-41B3-B43C-B3F0F23365E4}" dt="2018-12-05T13:14:49.946" v="19720"/>
        <pc:sldMkLst>
          <pc:docMk/>
          <pc:sldMk cId="3323321340" sldId="293"/>
        </pc:sldMkLst>
      </pc:sldChg>
      <pc:sldChg chg="add">
        <pc:chgData name="M B" userId="d8b00d5b9db9e554" providerId="LiveId" clId="{D5FC0454-16D1-41B3-B43C-B3F0F23365E4}" dt="2018-12-05T13:16:02.582" v="19722"/>
        <pc:sldMkLst>
          <pc:docMk/>
          <pc:sldMk cId="655806604" sldId="294"/>
        </pc:sldMkLst>
      </pc:sldChg>
      <pc:sldChg chg="add">
        <pc:chgData name="M B" userId="d8b00d5b9db9e554" providerId="LiveId" clId="{D5FC0454-16D1-41B3-B43C-B3F0F23365E4}" dt="2018-12-05T13:17:49.491" v="19726"/>
        <pc:sldMkLst>
          <pc:docMk/>
          <pc:sldMk cId="523355772" sldId="295"/>
        </pc:sldMkLst>
      </pc:sldChg>
      <pc:sldChg chg="add">
        <pc:chgData name="M B" userId="d8b00d5b9db9e554" providerId="LiveId" clId="{D5FC0454-16D1-41B3-B43C-B3F0F23365E4}" dt="2018-12-05T13:18:36.143" v="19728"/>
        <pc:sldMkLst>
          <pc:docMk/>
          <pc:sldMk cId="1231995964" sldId="296"/>
        </pc:sldMkLst>
      </pc:sldChg>
      <pc:sldChg chg="add">
        <pc:chgData name="M B" userId="d8b00d5b9db9e554" providerId="LiveId" clId="{D5FC0454-16D1-41B3-B43C-B3F0F23365E4}" dt="2018-12-05T13:19:10.007" v="19729"/>
        <pc:sldMkLst>
          <pc:docMk/>
          <pc:sldMk cId="4142364329" sldId="297"/>
        </pc:sldMkLst>
      </pc:sldChg>
      <pc:sldChg chg="add">
        <pc:chgData name="M B" userId="d8b00d5b9db9e554" providerId="LiveId" clId="{D5FC0454-16D1-41B3-B43C-B3F0F23365E4}" dt="2018-12-05T13:19:20.688" v="19730"/>
        <pc:sldMkLst>
          <pc:docMk/>
          <pc:sldMk cId="1044663843" sldId="298"/>
        </pc:sldMkLst>
      </pc:sldChg>
      <pc:sldChg chg="add">
        <pc:chgData name="M B" userId="d8b00d5b9db9e554" providerId="LiveId" clId="{D5FC0454-16D1-41B3-B43C-B3F0F23365E4}" dt="2018-12-05T13:19:32.467" v="19731"/>
        <pc:sldMkLst>
          <pc:docMk/>
          <pc:sldMk cId="3344324826" sldId="299"/>
        </pc:sldMkLst>
      </pc:sldChg>
      <pc:sldChg chg="add">
        <pc:chgData name="M B" userId="d8b00d5b9db9e554" providerId="LiveId" clId="{D5FC0454-16D1-41B3-B43C-B3F0F23365E4}" dt="2018-12-05T13:20:07.921" v="19734"/>
        <pc:sldMkLst>
          <pc:docMk/>
          <pc:sldMk cId="3672406865" sldId="30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95962D-21F6-4D7E-A44C-BB6500E3EAA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36EC359-25B5-40C7-B5B4-77F6A6D80C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F832E78-BF73-47E7-8876-C8F8CCCBF331}"/>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B4F324AE-E2B6-466B-AA8B-58786FB10AD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818DBF-E98E-44E8-8499-EC0BF52A8317}"/>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87523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88DE3A-95B0-4876-A1E3-76D17129AA4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213EE3F-E92C-4C4E-8BE2-E4113D27DCC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8D28F2-3C07-4BD2-9F61-4A1C80DDC8AF}"/>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354EEF74-256F-4A8E-8CCE-789183D09D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68921B1-41DB-4A93-B09C-E49B1FBD3238}"/>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2552559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1BCA75C-33DD-4905-85D9-70866668F21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AD0B4AF-C9FF-4421-87EA-DD916D459F6C}"/>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101DEB-703D-4F50-8203-DED3BA518CFB}"/>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A5C5209B-E029-4611-A169-E280EB45F99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649FB8-BEC7-4519-909E-A2FCACF8B18A}"/>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325497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3B575D-1473-46F0-BF34-C8AD028251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F516614-D590-4879-A5CF-AB5962F773DD}"/>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7E1CBB-1030-4F5D-9408-5883ACDCE055}"/>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65BC069C-FA93-4C74-8D0E-A5FF6BF3490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C3A6F54-7754-459C-B55D-93A53C0382EE}"/>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2036728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F8D119-1100-41F7-A02F-7A3C2558130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71D656E-6212-4E3F-BDE7-A88B88C15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F086F384-3689-4DF0-98C9-FBFC1829309A}"/>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7301B45C-2471-472C-8046-E2ECD82A49C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42784B8-FF80-406C-8AB8-DAE4930BC9BC}"/>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98866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720905-5EBF-4E7B-A8BC-4B1D5B1232D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C2E048C-AE9D-485C-B7C9-A5B5E6C261F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543F561-88B7-4FC4-98F7-1CCF9A495CC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2D56210-5559-4F56-9DE9-9A5B3DE07F7E}"/>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6" name="Espace réservé du pied de page 5">
            <a:extLst>
              <a:ext uri="{FF2B5EF4-FFF2-40B4-BE49-F238E27FC236}">
                <a16:creationId xmlns:a16="http://schemas.microsoft.com/office/drawing/2014/main" id="{E660DFFD-49FD-4C7F-B2AC-576881385D4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6F024C-02FF-4D7E-A804-C45793CC3647}"/>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256998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58749A-7A69-4D99-B5E8-3D1A4EA3AA2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9352FBD-49F1-4F43-9678-6A7107F7BD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E69AC1C-F172-4F74-BA3B-F767F2FD5C56}"/>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B972F27-BE48-484C-B861-942FFE9E7E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9896D11-CF75-4BDF-9401-BB51ADB8E06E}"/>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F947DA9-DE9E-4E2F-B3CA-405BF7509988}"/>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8" name="Espace réservé du pied de page 7">
            <a:extLst>
              <a:ext uri="{FF2B5EF4-FFF2-40B4-BE49-F238E27FC236}">
                <a16:creationId xmlns:a16="http://schemas.microsoft.com/office/drawing/2014/main" id="{BBD32909-0896-4516-9ADA-0C067287235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BA71E5F-9A7B-4A09-87D6-3FB05AC70E72}"/>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171507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80A35-8CDB-4D7D-AD0F-CF28C9404C7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5EAF7DD-C0BF-4D97-9439-DE3E6863122B}"/>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4" name="Espace réservé du pied de page 3">
            <a:extLst>
              <a:ext uri="{FF2B5EF4-FFF2-40B4-BE49-F238E27FC236}">
                <a16:creationId xmlns:a16="http://schemas.microsoft.com/office/drawing/2014/main" id="{062C5E23-8955-41B2-8950-7EA65C69CF4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146AD33-3966-4F59-8C3B-007076B974F5}"/>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385580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6DCD34C-066E-43BD-B865-106D89EA1390}"/>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3" name="Espace réservé du pied de page 2">
            <a:extLst>
              <a:ext uri="{FF2B5EF4-FFF2-40B4-BE49-F238E27FC236}">
                <a16:creationId xmlns:a16="http://schemas.microsoft.com/office/drawing/2014/main" id="{2C386348-BBB3-4B2D-BA03-FEE5EE5AE38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90BFF41-72D6-4A1B-81AB-9892F9ED5A6A}"/>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1662494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3DF590-654A-43C7-BCEC-8FFB569543E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BBBEA0E-0AF6-4AA6-A1B9-B08F9E2E59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F19806D-D596-47A7-9954-F27F0C74D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7DF215B-7F92-4605-8ACE-481AD641C087}"/>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6" name="Espace réservé du pied de page 5">
            <a:extLst>
              <a:ext uri="{FF2B5EF4-FFF2-40B4-BE49-F238E27FC236}">
                <a16:creationId xmlns:a16="http://schemas.microsoft.com/office/drawing/2014/main" id="{1D7B36BB-9C5C-46BB-986E-3DA316C4D55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BA108D-B35F-4FFE-81BA-7CFC921312C3}"/>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187671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2E6EA9-3B28-494C-ACCC-CC9DA91E353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3CFBFB5-D7AA-48C6-9D85-5B1ED49AE9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B90966B-5D30-4DF0-9EDF-031DEDA6C7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4BF2A21-F6CE-4C0D-9F08-8A523C0F1C38}"/>
              </a:ext>
            </a:extLst>
          </p:cNvPr>
          <p:cNvSpPr>
            <a:spLocks noGrp="1"/>
          </p:cNvSpPr>
          <p:nvPr>
            <p:ph type="dt" sz="half" idx="10"/>
          </p:nvPr>
        </p:nvSpPr>
        <p:spPr/>
        <p:txBody>
          <a:bodyPr/>
          <a:lstStyle/>
          <a:p>
            <a:fld id="{3AF90647-46A4-4F27-8339-B72AF78C6B07}" type="datetimeFigureOut">
              <a:rPr lang="fr-FR" smtClean="0"/>
              <a:t>03/12/2018</a:t>
            </a:fld>
            <a:endParaRPr lang="fr-FR"/>
          </a:p>
        </p:txBody>
      </p:sp>
      <p:sp>
        <p:nvSpPr>
          <p:cNvPr id="6" name="Espace réservé du pied de page 5">
            <a:extLst>
              <a:ext uri="{FF2B5EF4-FFF2-40B4-BE49-F238E27FC236}">
                <a16:creationId xmlns:a16="http://schemas.microsoft.com/office/drawing/2014/main" id="{8C38A86F-DED8-4592-A85B-8735191D60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AB10C7-C3F6-4661-9FA8-7FC07AB7303F}"/>
              </a:ext>
            </a:extLst>
          </p:cNvPr>
          <p:cNvSpPr>
            <a:spLocks noGrp="1"/>
          </p:cNvSpPr>
          <p:nvPr>
            <p:ph type="sldNum" sz="quarter" idx="12"/>
          </p:nvPr>
        </p:nvSpPr>
        <p:spPr/>
        <p:txBody>
          <a:bodyPr/>
          <a:lstStyle/>
          <a:p>
            <a:fld id="{42D09890-27FA-49B0-9A8A-D0392C2A3E80}" type="slidenum">
              <a:rPr lang="fr-FR" smtClean="0"/>
              <a:t>‹N°›</a:t>
            </a:fld>
            <a:endParaRPr lang="fr-FR"/>
          </a:p>
        </p:txBody>
      </p:sp>
    </p:spTree>
    <p:extLst>
      <p:ext uri="{BB962C8B-B14F-4D97-AF65-F5344CB8AC3E}">
        <p14:creationId xmlns:p14="http://schemas.microsoft.com/office/powerpoint/2010/main" val="1853347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CE356F7-753A-44D1-8EB5-835E01CA66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48EEF7B-DA48-4779-BBE9-BD4647B9B3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661BF6-D7EB-40C7-AA50-702B41564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90647-46A4-4F27-8339-B72AF78C6B07}" type="datetimeFigureOut">
              <a:rPr lang="fr-FR" smtClean="0"/>
              <a:t>03/12/2018</a:t>
            </a:fld>
            <a:endParaRPr lang="fr-FR"/>
          </a:p>
        </p:txBody>
      </p:sp>
      <p:sp>
        <p:nvSpPr>
          <p:cNvPr id="5" name="Espace réservé du pied de page 4">
            <a:extLst>
              <a:ext uri="{FF2B5EF4-FFF2-40B4-BE49-F238E27FC236}">
                <a16:creationId xmlns:a16="http://schemas.microsoft.com/office/drawing/2014/main" id="{6D3C5BDF-EEC5-49B9-B98A-65E1E3594D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DFC8662-3181-4B87-AF6A-1733240675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09890-27FA-49B0-9A8A-D0392C2A3E80}" type="slidenum">
              <a:rPr lang="fr-FR" smtClean="0"/>
              <a:t>‹N°›</a:t>
            </a:fld>
            <a:endParaRPr lang="fr-FR"/>
          </a:p>
        </p:txBody>
      </p:sp>
    </p:spTree>
    <p:extLst>
      <p:ext uri="{BB962C8B-B14F-4D97-AF65-F5344CB8AC3E}">
        <p14:creationId xmlns:p14="http://schemas.microsoft.com/office/powerpoint/2010/main" val="255017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C2DD8-90D1-4C03-8C8D-18D3EB2D9CC4}"/>
              </a:ext>
            </a:extLst>
          </p:cNvPr>
          <p:cNvSpPr>
            <a:spLocks noGrp="1"/>
          </p:cNvSpPr>
          <p:nvPr>
            <p:ph type="ctrTitle"/>
          </p:nvPr>
        </p:nvSpPr>
        <p:spPr>
          <a:xfrm>
            <a:off x="613186" y="849854"/>
            <a:ext cx="10054814" cy="2660109"/>
          </a:xfrm>
        </p:spPr>
        <p:txBody>
          <a:bodyPr>
            <a:normAutofit/>
          </a:bodyPr>
          <a:lstStyle/>
          <a:p>
            <a:r>
              <a:rPr lang="fr-FR" sz="4000" dirty="0"/>
              <a:t>Esthétique classique et esthétique moderne, des conceptions aux antipodes: autour de l’œuvre de Mme de Lafayette et de son adaptation au cinéma.</a:t>
            </a:r>
          </a:p>
        </p:txBody>
      </p:sp>
      <p:sp>
        <p:nvSpPr>
          <p:cNvPr id="3" name="Sous-titre 2">
            <a:extLst>
              <a:ext uri="{FF2B5EF4-FFF2-40B4-BE49-F238E27FC236}">
                <a16:creationId xmlns:a16="http://schemas.microsoft.com/office/drawing/2014/main" id="{26990B3F-75AD-40E4-B817-AE07E399F09C}"/>
              </a:ext>
            </a:extLst>
          </p:cNvPr>
          <p:cNvSpPr>
            <a:spLocks noGrp="1"/>
          </p:cNvSpPr>
          <p:nvPr>
            <p:ph type="subTitle" idx="1"/>
          </p:nvPr>
        </p:nvSpPr>
        <p:spPr>
          <a:xfrm>
            <a:off x="1524000" y="4143576"/>
            <a:ext cx="9144000" cy="1655762"/>
          </a:xfrm>
        </p:spPr>
        <p:txBody>
          <a:bodyPr>
            <a:normAutofit/>
          </a:bodyPr>
          <a:lstStyle/>
          <a:p>
            <a:r>
              <a:rPr lang="fr-FR" sz="3600" dirty="0"/>
              <a:t>Eléments de réflexion sur la question de la représentation de la réalité</a:t>
            </a:r>
          </a:p>
        </p:txBody>
      </p:sp>
    </p:spTree>
    <p:extLst>
      <p:ext uri="{BB962C8B-B14F-4D97-AF65-F5344CB8AC3E}">
        <p14:creationId xmlns:p14="http://schemas.microsoft.com/office/powerpoint/2010/main" val="4112346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AF3A94-7244-439B-8FAB-E3CF041C50EA}"/>
              </a:ext>
            </a:extLst>
          </p:cNvPr>
          <p:cNvSpPr/>
          <p:nvPr/>
        </p:nvSpPr>
        <p:spPr>
          <a:xfrm>
            <a:off x="205336" y="0"/>
            <a:ext cx="11576482" cy="6740307"/>
          </a:xfrm>
          <a:prstGeom prst="rect">
            <a:avLst/>
          </a:prstGeom>
        </p:spPr>
        <p:txBody>
          <a:bodyPr wrap="square">
            <a:spAutoFit/>
          </a:bodyPr>
          <a:lstStyle/>
          <a:p>
            <a:pPr algn="just"/>
            <a:r>
              <a:rPr lang="fr-FR" sz="2400" dirty="0">
                <a:latin typeface="Calibri" panose="020F0502020204030204" pitchFamily="34" charset="0"/>
                <a:ea typeface="Calibri" panose="020F0502020204030204" pitchFamily="34" charset="0"/>
                <a:cs typeface="Times New Roman" panose="02020603050405020304" pitchFamily="18" charset="0"/>
              </a:rPr>
              <a:t>A cette idée de la régulation du récit par la vraisemblance vient s’ajouter celle du </a:t>
            </a:r>
            <a:r>
              <a:rPr lang="fr-FR" sz="2400" dirty="0" err="1">
                <a:latin typeface="Calibri" panose="020F0502020204030204" pitchFamily="34" charset="0"/>
                <a:ea typeface="Calibri" panose="020F0502020204030204" pitchFamily="34" charset="0"/>
                <a:cs typeface="Times New Roman" panose="02020603050405020304" pitchFamily="18" charset="0"/>
              </a:rPr>
              <a:t>decorum</a:t>
            </a:r>
            <a:r>
              <a:rPr lang="fr-FR" sz="2400" dirty="0">
                <a:latin typeface="Calibri" panose="020F0502020204030204" pitchFamily="34" charset="0"/>
                <a:ea typeface="Calibri" panose="020F0502020204030204" pitchFamily="34" charset="0"/>
                <a:cs typeface="Times New Roman" panose="02020603050405020304" pitchFamily="18" charset="0"/>
              </a:rPr>
              <a:t>: à chaque sujet correspond ce qu’on peut dire ou pas, la façon dont on peut écrire ou pas. Si le sujet est noble, tout doit rester noble: pas de familiarité, de comique. Aux sujets élevés (c’est-à-dire ceux qui évoquent en général les nobles) correspondent le style élevé et les genres élevés, tragédie et épopée.</a:t>
            </a:r>
          </a:p>
          <a:p>
            <a:pPr algn="just"/>
            <a:r>
              <a:rPr lang="fr-FR" sz="2400" dirty="0">
                <a:latin typeface="Calibri" panose="020F0502020204030204" pitchFamily="34" charset="0"/>
                <a:cs typeface="Times New Roman" panose="02020603050405020304" pitchFamily="18" charset="0"/>
              </a:rPr>
              <a:t>Il est donc impossible dans ces conditions de représenter l’intégralité de la réalité dès lors qu’on choisit un sujet « sérieux ». Il y a des sujets dont on ne parle pas, au moins dans les genres « sérieux », en général ce qui a un lien plus ou moins direct au corps et à ses besoins: le corps mangeant, buvant, ayant des excrétions et une sexualité est absent de ce qui ne relève pas du comique. </a:t>
            </a:r>
          </a:p>
          <a:p>
            <a:pPr algn="just"/>
            <a:r>
              <a:rPr lang="fr-FR" sz="2400" dirty="0">
                <a:latin typeface="Calibri" panose="020F0502020204030204" pitchFamily="34" charset="0"/>
                <a:cs typeface="Times New Roman" panose="02020603050405020304" pitchFamily="18" charset="0"/>
              </a:rPr>
              <a:t>Le modèle dramaturgique auquel on peut associer les récits de Mme de Lafayette est celui de la tragédie, comme le suggère les morts rapides des héroïnes à la fin des histoires. Elle s’insère dans le genre des histoires tragiques. Il est donc hors de question de mêler au récit des éléments qui ressortent au genre comique, qui, lui, peut laisser place à l’expression du corps.</a:t>
            </a:r>
          </a:p>
          <a:p>
            <a:pPr algn="just"/>
            <a:r>
              <a:rPr lang="fr-FR" sz="2400" dirty="0">
                <a:latin typeface="Calibri" panose="020F0502020204030204" pitchFamily="34" charset="0"/>
                <a:cs typeface="Times New Roman" panose="02020603050405020304" pitchFamily="18" charset="0"/>
              </a:rPr>
              <a:t>Les choix faits par Mme de Lafayette ne tiennent donc pas de la pruderie ou non de la société du 17</a:t>
            </a:r>
            <a:r>
              <a:rPr lang="fr-FR" sz="2400" baseline="30000" dirty="0">
                <a:latin typeface="Calibri" panose="020F0502020204030204" pitchFamily="34" charset="0"/>
                <a:cs typeface="Times New Roman" panose="02020603050405020304" pitchFamily="18" charset="0"/>
              </a:rPr>
              <a:t>e</a:t>
            </a:r>
            <a:r>
              <a:rPr lang="fr-FR" sz="2400" dirty="0">
                <a:latin typeface="Calibri" panose="020F0502020204030204" pitchFamily="34" charset="0"/>
                <a:cs typeface="Times New Roman" panose="02020603050405020304" pitchFamily="18" charset="0"/>
              </a:rPr>
              <a:t> ( Louis XIV avait ouvertement des maîtresses, qui lui donnaient des enfants reconnus) mais de choix esthétiques qui ont une orientation morale nette.</a:t>
            </a:r>
            <a:endParaRPr lang="fr-FR" sz="2400" dirty="0"/>
          </a:p>
        </p:txBody>
      </p:sp>
    </p:spTree>
    <p:extLst>
      <p:ext uri="{BB962C8B-B14F-4D97-AF65-F5344CB8AC3E}">
        <p14:creationId xmlns:p14="http://schemas.microsoft.com/office/powerpoint/2010/main" val="2967349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2CF28-5032-4A61-8745-9901572CD1B3}"/>
              </a:ext>
            </a:extLst>
          </p:cNvPr>
          <p:cNvSpPr/>
          <p:nvPr/>
        </p:nvSpPr>
        <p:spPr>
          <a:xfrm>
            <a:off x="272248" y="98018"/>
            <a:ext cx="11310151" cy="6801862"/>
          </a:xfrm>
          <a:prstGeom prst="rect">
            <a:avLst/>
          </a:prstGeom>
        </p:spPr>
        <p:txBody>
          <a:bodyPr wrap="square">
            <a:spAutoFit/>
          </a:bodyPr>
          <a:lstStyle/>
          <a:p>
            <a:pPr algn="just"/>
            <a:r>
              <a:rPr lang="fr-FR" sz="2400" dirty="0">
                <a:latin typeface="Times New Roman" panose="02020603050405020304" pitchFamily="18" charset="0"/>
                <a:ea typeface="Times New Roman" panose="02020603050405020304" pitchFamily="18" charset="0"/>
              </a:rPr>
              <a:t>Pourtant, à l’intérieur du genre narratif Mme de Lafayette malgré son évidente fidélité à Aristote, fait des choix esthétiques, dans le domaine de la narration, qui relèvent d’une certaine nouveauté, d’une certaine originalité, ce en quoi on reconnaît son appartenance à un cercle d’érudits qui réfléchissent aux moyens propres au récit long de rendre compte de la réalité et qui cherchent à théoriser ce genre narratif long, qui n’est pas défini par Aristote, pour lui donner une noblesse.</a:t>
            </a:r>
          </a:p>
          <a:p>
            <a:pPr algn="just"/>
            <a:r>
              <a:rPr lang="fr-FR" sz="2400" dirty="0">
                <a:latin typeface="Times New Roman" panose="02020603050405020304" pitchFamily="18" charset="0"/>
                <a:ea typeface="Times New Roman" panose="02020603050405020304" pitchFamily="18" charset="0"/>
              </a:rPr>
              <a:t>En effet, le genre narratif long bénéficie jusqu’au 17</a:t>
            </a:r>
            <a:r>
              <a:rPr lang="fr-FR" sz="2400" baseline="30000" dirty="0">
                <a:latin typeface="Times New Roman" panose="02020603050405020304" pitchFamily="18" charset="0"/>
                <a:ea typeface="Times New Roman" panose="02020603050405020304" pitchFamily="18" charset="0"/>
              </a:rPr>
              <a:t>e</a:t>
            </a:r>
            <a:r>
              <a:rPr lang="fr-FR" sz="2400" dirty="0">
                <a:latin typeface="Times New Roman" panose="02020603050405020304" pitchFamily="18" charset="0"/>
                <a:ea typeface="Times New Roman" panose="02020603050405020304" pitchFamily="18" charset="0"/>
              </a:rPr>
              <a:t> siècle d’une relative liberté mais est aussi dénigré, parce qu’il n’a pas la caution d’un art poétique antique. Ecrire un texte narratif, court ou long, à cette époque, c’est se livrer à une activité perçue comme futile, voire déshonorante, ce qui est accentué par le fait que le narratif est souvent associé au faux, parce que les genres narratifs, non régulés par la poétique d’Aristote, s’éloignent souvent du vraisemblable, en particulier à la Renaissance ou au début du 17</a:t>
            </a:r>
            <a:r>
              <a:rPr lang="fr-FR" sz="2400" baseline="30000" dirty="0">
                <a:latin typeface="Times New Roman" panose="02020603050405020304" pitchFamily="18" charset="0"/>
                <a:ea typeface="Times New Roman" panose="02020603050405020304" pitchFamily="18" charset="0"/>
              </a:rPr>
              <a:t>e</a:t>
            </a:r>
            <a:r>
              <a:rPr lang="fr-FR" sz="2400" dirty="0">
                <a:latin typeface="Times New Roman" panose="02020603050405020304" pitchFamily="18" charset="0"/>
                <a:ea typeface="Times New Roman" panose="02020603050405020304" pitchFamily="18" charset="0"/>
              </a:rPr>
              <a:t> siècle dans la préciosité, où les productions sont particulièrement longues et invraisemblables. </a:t>
            </a:r>
          </a:p>
          <a:p>
            <a:pPr algn="just"/>
            <a:r>
              <a:rPr lang="fr-FR" sz="2400" dirty="0">
                <a:latin typeface="Times New Roman" panose="02020603050405020304" pitchFamily="18" charset="0"/>
                <a:ea typeface="Times New Roman" panose="02020603050405020304" pitchFamily="18" charset="0"/>
              </a:rPr>
              <a:t>Choisir la forme brève (</a:t>
            </a:r>
            <a:r>
              <a:rPr lang="fr-FR" sz="2400" i="1" dirty="0">
                <a:latin typeface="Times New Roman" panose="02020603050405020304" pitchFamily="18" charset="0"/>
                <a:ea typeface="Times New Roman" panose="02020603050405020304" pitchFamily="18" charset="0"/>
              </a:rPr>
              <a:t>La Princesse de Montpensier </a:t>
            </a:r>
            <a:r>
              <a:rPr lang="fr-FR" sz="2400" dirty="0">
                <a:latin typeface="Times New Roman" panose="02020603050405020304" pitchFamily="18" charset="0"/>
                <a:ea typeface="Times New Roman" panose="02020603050405020304" pitchFamily="18" charset="0"/>
              </a:rPr>
              <a:t>est une nouvelle, </a:t>
            </a:r>
            <a:r>
              <a:rPr lang="fr-FR" sz="2400" i="1" dirty="0">
                <a:latin typeface="Times New Roman" panose="02020603050405020304" pitchFamily="18" charset="0"/>
                <a:ea typeface="Times New Roman" panose="02020603050405020304" pitchFamily="18" charset="0"/>
              </a:rPr>
              <a:t>La Princesse de Clèves</a:t>
            </a:r>
            <a:r>
              <a:rPr lang="fr-FR" sz="2400" dirty="0">
                <a:latin typeface="Times New Roman" panose="02020603050405020304" pitchFamily="18" charset="0"/>
                <a:ea typeface="Times New Roman" panose="02020603050405020304" pitchFamily="18" charset="0"/>
              </a:rPr>
              <a:t> est d’abord présenté comme une nouvelle) c’est refuser le romanesque des romans fleuves galants ou précieux, c’est donc apparemment faire le choix d’un certain « réalisme ».</a:t>
            </a:r>
          </a:p>
          <a:p>
            <a:pPr algn="just"/>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6432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C807A50-CE27-4C7A-87E9-B1E4E1EA16F6}"/>
              </a:ext>
            </a:extLst>
          </p:cNvPr>
          <p:cNvSpPr/>
          <p:nvPr/>
        </p:nvSpPr>
        <p:spPr>
          <a:xfrm>
            <a:off x="133164" y="506195"/>
            <a:ext cx="11736279" cy="6247864"/>
          </a:xfrm>
          <a:prstGeom prst="rect">
            <a:avLst/>
          </a:prstGeom>
        </p:spPr>
        <p:txBody>
          <a:bodyPr wrap="square">
            <a:spAutoFit/>
          </a:bodyPr>
          <a:lstStyle/>
          <a:p>
            <a:pPr algn="just">
              <a:spcAft>
                <a:spcPts val="0"/>
              </a:spcAft>
            </a:pPr>
            <a:r>
              <a:rPr lang="fr-FR" sz="2000" dirty="0">
                <a:latin typeface="Times New Roman" panose="02020603050405020304" pitchFamily="18" charset="0"/>
                <a:ea typeface="Times New Roman" panose="02020603050405020304" pitchFamily="18" charset="0"/>
                <a:cs typeface="Times New Roman" panose="02020603050405020304" pitchFamily="18" charset="0"/>
              </a:rPr>
              <a:t>Le choix du matériau historique désigne le genre de la « nouvelle », dont le sens réside dans le fait de raconter un événement récent, nouveau, inséré dans le « réel » relativement proche ou le genre des mémoires. L’émergence du genre de la nouvelle au moyen âge puis son affirmation à la Renaissance tient au fait qu’on veut imposer un récit plus « vrai », enraciné dans l’Histoire ou dans la vie privée du temps. « Les nouvelles étaient d'abord de petites histoires anonymes distribuées gratuitement dans la rue, et qui se distinguaient en deux groupes : les exemplums, qui étaient des récits religieux prêchant la morale et les dons à l'église, et les « canards », racontant des faits divers comme des vols, des tromperies, ou des meurtres. Ces derniers ont donné aujourd'hui le mot argotique désignant le journal, qui lui-même rapporte des faits divers. » »</a:t>
            </a:r>
            <a:r>
              <a:rPr lang="fr-FR" sz="2000" dirty="0">
                <a:latin typeface="Calibri" panose="020F0502020204030204" pitchFamily="34" charset="0"/>
                <a:ea typeface="Calibri" panose="020F0502020204030204" pitchFamily="34" charset="0"/>
                <a:cs typeface="Times New Roman" panose="02020603050405020304" pitchFamily="18" charset="0"/>
              </a:rPr>
              <a:t> </a:t>
            </a:r>
            <a:r>
              <a:rPr lang="fr-FR" sz="2000" dirty="0">
                <a:latin typeface="Times New Roman" panose="02020603050405020304" pitchFamily="18" charset="0"/>
                <a:ea typeface="Times New Roman" panose="02020603050405020304" pitchFamily="18" charset="0"/>
                <a:cs typeface="Times New Roman" panose="02020603050405020304" pitchFamily="18" charset="0"/>
              </a:rPr>
              <a:t>Baudelaire, dans </a:t>
            </a:r>
            <a:r>
              <a:rPr lang="fr-FR" sz="2000" i="1" dirty="0">
                <a:latin typeface="Times New Roman" panose="02020603050405020304" pitchFamily="18" charset="0"/>
                <a:ea typeface="Times New Roman" panose="02020603050405020304" pitchFamily="18" charset="0"/>
                <a:cs typeface="Times New Roman" panose="02020603050405020304" pitchFamily="18" charset="0"/>
              </a:rPr>
              <a:t>Notes nouvelles sur Edgar Poe</a:t>
            </a:r>
            <a:r>
              <a:rPr lang="fr-FR" sz="2000" dirty="0">
                <a:latin typeface="Times New Roman" panose="02020603050405020304" pitchFamily="18" charset="0"/>
                <a:ea typeface="Times New Roman" panose="02020603050405020304" pitchFamily="18" charset="0"/>
                <a:cs typeface="Times New Roman" panose="02020603050405020304" pitchFamily="18" charset="0"/>
              </a:rPr>
              <a:t>, a proposé cette analyse de la nouvelle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fr-FR"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fr-FR" sz="2000" dirty="0">
                <a:latin typeface="Times New Roman" panose="02020603050405020304" pitchFamily="18" charset="0"/>
                <a:ea typeface="Times New Roman" panose="02020603050405020304" pitchFamily="18" charset="0"/>
                <a:cs typeface="Times New Roman" panose="02020603050405020304" pitchFamily="18" charset="0"/>
              </a:rPr>
              <a:t>« Elle a sur le roman à vastes proportions cet immense avantage que sa brièveté ajoute à l’intensité de l’effet. Cette lecture, qui peut être accomplie tout d’une haleine, laisse dans l’esprit un souvenir bien plus puissant qu’une lecture brisée, interrompue souvent par le tracas des affaires et le soin des intérêts mondains. L’unité d’impression, la totalité d’effet est un avantage immense qui peut donner à ce genre de composition une supériorité tout à fait particulière, à ce point qu’une nouvelle trop courte (c’est sans doute un défaut) vaut encore mieux qu’une nouvelle trop longue. </a:t>
            </a:r>
            <a:r>
              <a:rPr lang="fr-FR"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L’artiste, s’il est habile, n’accommodera pas ses pensées aux incidents, mais, ayant conçu délibérément, à loisir, un effet à produire, inventera les incidents, combinera les événements les plus propres à amener l’effet voulu. </a:t>
            </a:r>
            <a:r>
              <a:rPr lang="fr-FR" sz="2000" dirty="0">
                <a:latin typeface="Times New Roman" panose="02020603050405020304" pitchFamily="18" charset="0"/>
                <a:ea typeface="Times New Roman" panose="02020603050405020304" pitchFamily="18" charset="0"/>
                <a:cs typeface="Times New Roman" panose="02020603050405020304" pitchFamily="18" charset="0"/>
              </a:rPr>
              <a:t>Si la première phrase n’est pas écrite en vue de préparer cette impression finale, l’œuvre est manquée dès le début. Dans la composition tout entière il ne doit pas se glisser un seul mot qui ne soit une intention, qui ne tende, directement ou indirectement, à parfaire le dessein prémédité. »</a:t>
            </a:r>
          </a:p>
        </p:txBody>
      </p:sp>
    </p:spTree>
    <p:extLst>
      <p:ext uri="{BB962C8B-B14F-4D97-AF65-F5344CB8AC3E}">
        <p14:creationId xmlns:p14="http://schemas.microsoft.com/office/powerpoint/2010/main" val="271266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5A88D5-4F18-41D2-B3A8-0EE2DCEDC046}"/>
              </a:ext>
            </a:extLst>
          </p:cNvPr>
          <p:cNvSpPr/>
          <p:nvPr/>
        </p:nvSpPr>
        <p:spPr>
          <a:xfrm>
            <a:off x="279400" y="474345"/>
            <a:ext cx="11823700" cy="6740307"/>
          </a:xfrm>
          <a:prstGeom prst="rect">
            <a:avLst/>
          </a:prstGeom>
        </p:spPr>
        <p:txBody>
          <a:bodyPr wrap="square">
            <a:spAutoFit/>
          </a:bodyPr>
          <a:lstStyle/>
          <a:p>
            <a:pPr algn="just"/>
            <a:r>
              <a:rPr lang="fr-FR" dirty="0"/>
              <a:t>Pendant que la guerre civile déchirait la France sous le règne de Charles IX, l'amour ne laissait pas de trouver sa place parmi tant de désordres, et d'en causer beaucoup dans son empire. La fille unique du marquis de Mézières, héritière très considérable et par ses grands biens et par l'illustre maison d'Anjou dont elle était descendue, était comme accordée au duc du Maine, cadet du duc de Guise, que l'on appela depuis le Balafré. Ils étaient tous deux dans une extrême jeunesse et le duc de Guise, voyant souvent cette prétendue belle-sœur, en qui paraissaient déjà les commencements d'une grande beauté, en devint amoureux et en fut aimé. Ils cachèrent leur intelligence avec beaucoup de soin, et le duc de Guise, qui n'avait pas encore tant d'ambition qu'il en eut depuis, souhaitait ardemment de l'épouser ; mais la crainte du cardinal de Lorraine son oncle, qui lui tenait lieu de père, l'empêchait de se déclarer.</a:t>
            </a:r>
          </a:p>
          <a:p>
            <a:pPr algn="just"/>
            <a:endParaRPr lang="fr-FR" dirty="0"/>
          </a:p>
          <a:p>
            <a:pPr algn="just"/>
            <a:r>
              <a:rPr lang="fr-FR" dirty="0"/>
              <a:t>Allusion au contexte historique comme cadre du récit, arrière-plan:</a:t>
            </a:r>
          </a:p>
          <a:p>
            <a:pPr algn="just"/>
            <a:r>
              <a:rPr lang="fr-FR" dirty="0"/>
              <a:t>Elle épousa donc le jeune prince de Montpensier qui, peu de temps après, l'emmena à Champigny (séjour ordinaire des princes de sa maison) pour l'ôter de Paris, où apparemment tout l'effort de la guerre allait tomber. Cette grande ville était menacée d'un siège par l'armée des huguenots, dont le prince de Condé était le chef, et qui venait de prendre les armes contre le roi pour la seconde fois.</a:t>
            </a:r>
          </a:p>
          <a:p>
            <a:pPr algn="just"/>
            <a:endParaRPr lang="fr-FR" dirty="0"/>
          </a:p>
          <a:p>
            <a:pPr algn="just"/>
            <a:r>
              <a:rPr lang="fr-FR" dirty="0"/>
              <a:t>Après deux années d'absence, la paix étant faite, le prince de Montpensier revint trouver la princesse sa femme tout couvert de la gloire qu'il avait acquise au siège de Paris et à la bataille de Saint-Denis.</a:t>
            </a:r>
          </a:p>
          <a:p>
            <a:pPr algn="just"/>
            <a:endParaRPr lang="fr-FR" dirty="0"/>
          </a:p>
          <a:p>
            <a:pPr algn="just"/>
            <a:r>
              <a:rPr lang="fr-FR" dirty="0"/>
              <a:t>La paix ne fit que paraître. La guerre recommença aussitôt par le dessein qu'eut le roi de faire arrêter à Noyers le prince de Condé et l'amiral de Châtillon où ils s'étaient retirés et, ce dessein ayant été découvert, l'on commença de nouveau les préparatifs de la guerre, et le prince de Montpensier fut contraint de quitter sa femme pour se rendre où son devoir l'appelait.</a:t>
            </a:r>
          </a:p>
          <a:p>
            <a:endParaRPr lang="fr-FR" dirty="0"/>
          </a:p>
          <a:p>
            <a:endParaRPr lang="fr-FR" dirty="0"/>
          </a:p>
        </p:txBody>
      </p:sp>
    </p:spTree>
    <p:extLst>
      <p:ext uri="{BB962C8B-B14F-4D97-AF65-F5344CB8AC3E}">
        <p14:creationId xmlns:p14="http://schemas.microsoft.com/office/powerpoint/2010/main" val="874017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EBBA28-C826-4A9C-8CED-C43FF4BFC973}"/>
              </a:ext>
            </a:extLst>
          </p:cNvPr>
          <p:cNvSpPr/>
          <p:nvPr/>
        </p:nvSpPr>
        <p:spPr>
          <a:xfrm>
            <a:off x="0" y="0"/>
            <a:ext cx="12192000" cy="7571303"/>
          </a:xfrm>
          <a:prstGeom prst="rect">
            <a:avLst/>
          </a:prstGeom>
        </p:spPr>
        <p:txBody>
          <a:bodyPr wrap="square">
            <a:spAutoFit/>
          </a:bodyPr>
          <a:lstStyle/>
          <a:p>
            <a:r>
              <a:rPr lang="fr-FR" dirty="0"/>
              <a:t>Allusions aux batailles:</a:t>
            </a:r>
          </a:p>
          <a:p>
            <a:pPr algn="just"/>
            <a:r>
              <a:rPr lang="fr-FR" dirty="0"/>
              <a:t>Ce ne fut pas sans une douleur extrême qu'il quitta la princesse, qui de son côté demeura fort triste des périls où la guerre allait exposer son mari. Les chefs des huguenots s'étant retirés à La Rochelle, le Poitou et la Saintonge étant de leur parti, la guerre s'y ralluma fortement et le roi y rassembla toutes ses troupes. Le duc d'Anjou son frère, </a:t>
            </a:r>
            <a:r>
              <a:rPr lang="fr-FR" dirty="0">
                <a:solidFill>
                  <a:srgbClr val="FF0000"/>
                </a:solidFill>
              </a:rPr>
              <a:t>qui fut depuis Henri III</a:t>
            </a:r>
            <a:r>
              <a:rPr lang="fr-FR" dirty="0"/>
              <a:t>, y acquit beaucoup de gloire par plusieurs belles actions, et entre autres par la bataille de Jarnac, </a:t>
            </a:r>
            <a:r>
              <a:rPr lang="fr-FR" dirty="0">
                <a:solidFill>
                  <a:srgbClr val="FF0000"/>
                </a:solidFill>
              </a:rPr>
              <a:t>où le prince de Condé fut tué. </a:t>
            </a:r>
            <a:r>
              <a:rPr lang="fr-FR" dirty="0"/>
              <a:t>Ce fut dans cette guerre que le duc de Guise commença à avoir des emplois fort considérables et à faire connaître qu'il passait de beaucoup les grandes espérances qu'on avait conçues de lui. Le prince de Montpensier, qui le haïssait et comme son ennemi particulier et comme celui de sa maison, ne voyait qu'avec peine la gloire de ce duc, aussi bien que l'amitié que lui témoignait le duc d'Anjou. Après que les deux armées se furent fatiguées par beaucoup de petits combats, d'un commun consentement on licencia les troupes pour quelque temps et le duc d'Anjou demeura à Loches pour donner ordre à toutes les places qui eussent pu être attaquées. Le duc de Guise y demeura avec lui, et le prince de Montpensier, accompagné du comte de Chabannes, s'en alla à Champigny, qui n'était pas fort éloigné de là. </a:t>
            </a:r>
            <a:r>
              <a:rPr lang="fr-FR" dirty="0">
                <a:solidFill>
                  <a:srgbClr val="FF0000"/>
                </a:solidFill>
              </a:rPr>
              <a:t>Le duc d'Anjou allait souvent visiter les places qu'il faisait fortifier.</a:t>
            </a:r>
          </a:p>
          <a:p>
            <a:pPr algn="just"/>
            <a:endParaRPr lang="fr-FR" dirty="0">
              <a:solidFill>
                <a:srgbClr val="FF0000"/>
              </a:solidFill>
            </a:endParaRPr>
          </a:p>
          <a:p>
            <a:pPr algn="just"/>
            <a:r>
              <a:rPr lang="fr-FR" dirty="0"/>
              <a:t>Traitement de la </a:t>
            </a:r>
            <a:r>
              <a:rPr lang="fr-FR" dirty="0" err="1"/>
              <a:t>Saint-Barthélémy</a:t>
            </a:r>
            <a:r>
              <a:rPr lang="fr-FR" dirty="0"/>
              <a:t>:</a:t>
            </a:r>
          </a:p>
          <a:p>
            <a:pPr algn="just"/>
            <a:endParaRPr lang="fr-FR" dirty="0"/>
          </a:p>
          <a:p>
            <a:pPr algn="just"/>
            <a:r>
              <a:rPr lang="fr-FR" dirty="0"/>
              <a:t>Pendant ce temps, l'envie qu'on eut à la cour d'y faire revenir les chefs du parti huguenot </a:t>
            </a:r>
            <a:r>
              <a:rPr lang="fr-FR" dirty="0">
                <a:solidFill>
                  <a:srgbClr val="FF0000"/>
                </a:solidFill>
              </a:rPr>
              <a:t>pour cet horrible dessein qu'on exécuta le jour de Saint-Barthélemy</a:t>
            </a:r>
            <a:r>
              <a:rPr lang="fr-FR" dirty="0"/>
              <a:t> fit que le roi, pour les mieux tromper, éloigna de lui tous les princes de la maison de Bourbon et tous ceux de la maison de Guise. Le prince de Montpensier s'en revint à Champigny pour achever d'accabler la princesse sa femme par sa présence, et tous ceux de Guise s'en allèrent à la campagne, chez le cardinal de Lorraine leur oncle.</a:t>
            </a:r>
          </a:p>
          <a:p>
            <a:pPr algn="just"/>
            <a:endParaRPr lang="fr-FR" dirty="0"/>
          </a:p>
          <a:p>
            <a:pPr algn="just"/>
            <a:r>
              <a:rPr lang="fr-FR" dirty="0"/>
              <a:t>L'ordre qu'il reçut de s'en retourner à la cour, où l'on rappelait tous les princes catholiques pour exterminer les huguenots, le tira de l'embarras où il était.</a:t>
            </a:r>
          </a:p>
          <a:p>
            <a:pPr algn="just"/>
            <a:r>
              <a:rPr lang="fr-FR" dirty="0"/>
              <a:t>Il n'y fut pas sitôt arrivé qu'on commença d'attaquer les huguenots en la personne d'un de leurs chefs, l'amiral de Châtillon, et deux jours après l'on en fit </a:t>
            </a:r>
            <a:r>
              <a:rPr lang="fr-FR" dirty="0">
                <a:solidFill>
                  <a:srgbClr val="FF0000"/>
                </a:solidFill>
              </a:rPr>
              <a:t>cet horrible massacre si renommé par toute l'Europe</a:t>
            </a:r>
            <a:r>
              <a:rPr lang="fr-FR" dirty="0"/>
              <a:t>.</a:t>
            </a:r>
          </a:p>
          <a:p>
            <a:pPr algn="just"/>
            <a:endParaRPr lang="fr-FR" dirty="0"/>
          </a:p>
          <a:p>
            <a:pPr algn="just"/>
            <a:endParaRPr lang="fr-FR" dirty="0">
              <a:solidFill>
                <a:srgbClr val="FF0000"/>
              </a:solidFill>
            </a:endParaRPr>
          </a:p>
          <a:p>
            <a:pPr algn="just"/>
            <a:endParaRPr lang="fr-FR" dirty="0">
              <a:solidFill>
                <a:srgbClr val="FF0000"/>
              </a:solidFill>
            </a:endParaRPr>
          </a:p>
        </p:txBody>
      </p:sp>
    </p:spTree>
    <p:extLst>
      <p:ext uri="{BB962C8B-B14F-4D97-AF65-F5344CB8AC3E}">
        <p14:creationId xmlns:p14="http://schemas.microsoft.com/office/powerpoint/2010/main" val="2670775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1A6338-DCE2-43F1-8050-25726851741A}"/>
              </a:ext>
            </a:extLst>
          </p:cNvPr>
          <p:cNvSpPr/>
          <p:nvPr/>
        </p:nvSpPr>
        <p:spPr>
          <a:xfrm>
            <a:off x="273327" y="450088"/>
            <a:ext cx="11452195" cy="5262979"/>
          </a:xfrm>
          <a:prstGeom prst="rect">
            <a:avLst/>
          </a:prstGeom>
        </p:spPr>
        <p:txBody>
          <a:bodyPr wrap="square">
            <a:spAutoFit/>
          </a:bodyPr>
          <a:lstStyle/>
          <a:p>
            <a:pPr algn="just"/>
            <a:r>
              <a:rPr lang="fr-FR" sz="2800" dirty="0">
                <a:latin typeface="Times New Roman" panose="02020603050405020304" pitchFamily="18" charset="0"/>
                <a:ea typeface="Times New Roman" panose="02020603050405020304" pitchFamily="18" charset="0"/>
              </a:rPr>
              <a:t>Le choix esthétique de la brièveté, celui du genre de la nouvelle sous lequel le texte se présente, qui contraste avec la production précieuse du temps, s’accompagne d’un choix dans le matériau utilisé pour construire la </a:t>
            </a:r>
            <a:r>
              <a:rPr lang="fr-FR" sz="2800" dirty="0" err="1">
                <a:latin typeface="Times New Roman" panose="02020603050405020304" pitchFamily="18" charset="0"/>
                <a:ea typeface="Times New Roman" panose="02020603050405020304" pitchFamily="18" charset="0"/>
              </a:rPr>
              <a:t>diégèse</a:t>
            </a:r>
            <a:r>
              <a:rPr lang="fr-FR" sz="2800" dirty="0">
                <a:latin typeface="Times New Roman" panose="02020603050405020304" pitchFamily="18" charset="0"/>
                <a:ea typeface="Times New Roman" panose="02020603050405020304" pitchFamily="18" charset="0"/>
              </a:rPr>
              <a:t> et lui donner la vraisemblance, construire l’illusion de premier abord qui contribue à ce que l’on adhère au récit. Le choix que fait Mme de Lafayette, avec d’autres auteurs, est donc de se servir du matériau historique comme caution, pour rompre avec l’invraisemblance des romans précédents et rompre avec la longueur excessive de ces romans dont le matériau est le romanesque. </a:t>
            </a:r>
          </a:p>
          <a:p>
            <a:pPr algn="just"/>
            <a:r>
              <a:rPr lang="fr-FR" sz="2800" dirty="0">
                <a:latin typeface="Times New Roman" panose="02020603050405020304" pitchFamily="18" charset="0"/>
                <a:ea typeface="Times New Roman" panose="02020603050405020304" pitchFamily="18" charset="0"/>
              </a:rPr>
              <a:t>Mais comme on l’a vu, ce n’est pas parce qu’elle prend l’Histoire comme cadre à son récit, en empruntant ses personnages au monde réel que pour autant on peut associer son récit au réalisme. Ce n’est pas en étant « réaliste » qu’elle donne à voir la réalité mais en étant « classique ».</a:t>
            </a:r>
          </a:p>
        </p:txBody>
      </p:sp>
    </p:spTree>
    <p:extLst>
      <p:ext uri="{BB962C8B-B14F-4D97-AF65-F5344CB8AC3E}">
        <p14:creationId xmlns:p14="http://schemas.microsoft.com/office/powerpoint/2010/main" val="1844694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B8B15D-B3F5-440D-8764-3441CA231F88}"/>
              </a:ext>
            </a:extLst>
          </p:cNvPr>
          <p:cNvSpPr/>
          <p:nvPr/>
        </p:nvSpPr>
        <p:spPr>
          <a:xfrm>
            <a:off x="441064" y="1157394"/>
            <a:ext cx="10789920" cy="5355312"/>
          </a:xfrm>
          <a:prstGeom prst="rect">
            <a:avLst/>
          </a:prstGeom>
        </p:spPr>
        <p:txBody>
          <a:bodyPr wrap="square">
            <a:spAutoFit/>
          </a:bodyPr>
          <a:lstStyle/>
          <a:p>
            <a:pPr algn="just">
              <a:spcAft>
                <a:spcPts val="0"/>
              </a:spcAft>
            </a:pPr>
            <a:r>
              <a:rPr lang="fr-FR" dirty="0">
                <a:latin typeface="Times New Roman" panose="02020603050405020304" pitchFamily="18" charset="0"/>
                <a:ea typeface="Times New Roman" panose="02020603050405020304" pitchFamily="18" charset="0"/>
                <a:cs typeface="Times New Roman" panose="02020603050405020304" pitchFamily="18" charset="0"/>
              </a:rPr>
              <a:t>Apparemment plus réaliste, parce que se servant du matériau historique et bref, le genre de la nouvelle n’en est donc pas moins un genre de la fiction, dont le but est de créer l’illusion de la réalité, mais ne nous y trompons pas, en restant dans les limites données par Aristote, quand il s’agit de nouvelles du 17</a:t>
            </a:r>
            <a:r>
              <a:rPr lang="fr-FR" baseline="30000" dirty="0">
                <a:latin typeface="Times New Roman" panose="02020603050405020304" pitchFamily="18" charset="0"/>
                <a:ea typeface="Times New Roman" panose="02020603050405020304" pitchFamily="18" charset="0"/>
                <a:cs typeface="Times New Roman" panose="02020603050405020304" pitchFamily="18" charset="0"/>
              </a:rPr>
              <a:t>e</a:t>
            </a:r>
            <a:r>
              <a:rPr lang="fr-FR" dirty="0">
                <a:latin typeface="Times New Roman" panose="02020603050405020304" pitchFamily="18" charset="0"/>
                <a:ea typeface="Times New Roman" panose="02020603050405020304" pitchFamily="18" charset="0"/>
                <a:cs typeface="Times New Roman" panose="02020603050405020304" pitchFamily="18" charset="0"/>
              </a:rPr>
              <a:t> siècle, celles du vraisemblable. La Nouvelle présente des éléments historiques, qui ont donc l’air réalistes mais dont il faut bien prendre conscience qu’ils servent une construction visant à obtenir un effet qui au 17</a:t>
            </a:r>
            <a:r>
              <a:rPr lang="fr-FR" baseline="30000" dirty="0">
                <a:latin typeface="Times New Roman" panose="02020603050405020304" pitchFamily="18" charset="0"/>
                <a:ea typeface="Times New Roman" panose="02020603050405020304" pitchFamily="18" charset="0"/>
                <a:cs typeface="Times New Roman" panose="02020603050405020304" pitchFamily="18" charset="0"/>
              </a:rPr>
              <a:t>e</a:t>
            </a:r>
            <a:r>
              <a:rPr lang="fr-FR" dirty="0">
                <a:latin typeface="Times New Roman" panose="02020603050405020304" pitchFamily="18" charset="0"/>
                <a:ea typeface="Times New Roman" panose="02020603050405020304" pitchFamily="18" charset="0"/>
                <a:cs typeface="Times New Roman" panose="02020603050405020304" pitchFamily="18" charset="0"/>
              </a:rPr>
              <a:t> siècle n’est pas la fidélité à la réalité historique mais la fidélité aux règles de bienséance qui régissent le vraisemblable. Les éléments historiques ne sont présents que comme caution à la fiction.</a:t>
            </a:r>
          </a:p>
          <a:p>
            <a:pPr algn="just">
              <a:spcAft>
                <a:spcPts val="0"/>
              </a:spcAft>
            </a:pPr>
            <a:r>
              <a:rPr lang="fr-FR" dirty="0">
                <a:latin typeface="Times New Roman" panose="02020603050405020304" pitchFamily="18" charset="0"/>
                <a:ea typeface="Times New Roman" panose="02020603050405020304" pitchFamily="18" charset="0"/>
                <a:cs typeface="Times New Roman" panose="02020603050405020304" pitchFamily="18" charset="0"/>
              </a:rPr>
              <a:t>Choisir la forme brève (</a:t>
            </a:r>
            <a:r>
              <a:rPr lang="fr-FR" i="1" dirty="0">
                <a:latin typeface="Times New Roman" panose="02020603050405020304" pitchFamily="18" charset="0"/>
                <a:ea typeface="Times New Roman" panose="02020603050405020304" pitchFamily="18" charset="0"/>
                <a:cs typeface="Times New Roman" panose="02020603050405020304" pitchFamily="18" charset="0"/>
              </a:rPr>
              <a:t>La Princesse de Montpensier </a:t>
            </a:r>
            <a:r>
              <a:rPr lang="fr-FR" dirty="0">
                <a:latin typeface="Times New Roman" panose="02020603050405020304" pitchFamily="18" charset="0"/>
                <a:ea typeface="Times New Roman" panose="02020603050405020304" pitchFamily="18" charset="0"/>
                <a:cs typeface="Times New Roman" panose="02020603050405020304" pitchFamily="18" charset="0"/>
              </a:rPr>
              <a:t>est une nouvelle, </a:t>
            </a:r>
            <a:r>
              <a:rPr lang="fr-FR" i="1" dirty="0">
                <a:latin typeface="Times New Roman" panose="02020603050405020304" pitchFamily="18" charset="0"/>
                <a:ea typeface="Times New Roman" panose="02020603050405020304" pitchFamily="18" charset="0"/>
                <a:cs typeface="Times New Roman" panose="02020603050405020304" pitchFamily="18" charset="0"/>
              </a:rPr>
              <a:t>La Princesse de Clèves </a:t>
            </a:r>
            <a:r>
              <a:rPr lang="fr-FR" dirty="0">
                <a:latin typeface="Times New Roman" panose="02020603050405020304" pitchFamily="18" charset="0"/>
                <a:ea typeface="Times New Roman" panose="02020603050405020304" pitchFamily="18" charset="0"/>
                <a:cs typeface="Times New Roman" panose="02020603050405020304" pitchFamily="18" charset="0"/>
              </a:rPr>
              <a:t>est d’abord présenté comme une nouvelle) c’est refuser le romanesque des romans fleuves galants ou précieux, c’est donc apparemment faire le choix d’un certain « réalisme ».</a:t>
            </a:r>
          </a:p>
          <a:p>
            <a:pPr algn="just">
              <a:spcAft>
                <a:spcPts val="0"/>
              </a:spcAft>
            </a:pPr>
            <a:r>
              <a:rPr lang="fr-FR" dirty="0">
                <a:latin typeface="Times New Roman" panose="02020603050405020304" pitchFamily="18" charset="0"/>
                <a:ea typeface="Times New Roman" panose="02020603050405020304" pitchFamily="18" charset="0"/>
                <a:cs typeface="Times New Roman" panose="02020603050405020304" pitchFamily="18" charset="0"/>
              </a:rPr>
              <a:t> Inscrire son récit dans l’histoire c’est faire le choix de donner à lire une histoire « véritable », c’est-à-dire qui renvoie à des faits historiques mais qui assoit également sa véridicité par des « effets de réel », pour reprendre la terminologie de R. Barthes. En empruntant la voie d’un plus grand « réalisme » madame de la Fayette choisit de s’éloigner de la tradition grecque et pastorale ( longue et au scénario romanesque) et de se rapprocher d’une origine plus « française », « historique »,  nettement évoquée dans </a:t>
            </a:r>
            <a:r>
              <a:rPr lang="fr-FR" i="1" dirty="0">
                <a:latin typeface="Times New Roman" panose="02020603050405020304" pitchFamily="18" charset="0"/>
                <a:ea typeface="Times New Roman" panose="02020603050405020304" pitchFamily="18" charset="0"/>
                <a:cs typeface="Times New Roman" panose="02020603050405020304" pitchFamily="18" charset="0"/>
              </a:rPr>
              <a:t>La Princesse de Clèves</a:t>
            </a:r>
            <a:r>
              <a:rPr lang="fr-FR" dirty="0">
                <a:latin typeface="Times New Roman" panose="02020603050405020304" pitchFamily="18" charset="0"/>
                <a:ea typeface="Times New Roman" panose="02020603050405020304" pitchFamily="18" charset="0"/>
                <a:cs typeface="Times New Roman" panose="02020603050405020304" pitchFamily="18" charset="0"/>
              </a:rPr>
              <a:t>, cette fois, via la mention de l’</a:t>
            </a:r>
            <a:r>
              <a:rPr lang="fr-FR" i="1" dirty="0">
                <a:latin typeface="Times New Roman" panose="02020603050405020304" pitchFamily="18" charset="0"/>
                <a:ea typeface="Times New Roman" panose="02020603050405020304" pitchFamily="18" charset="0"/>
                <a:cs typeface="Times New Roman" panose="02020603050405020304" pitchFamily="18" charset="0"/>
              </a:rPr>
              <a:t>Heptaméron</a:t>
            </a:r>
            <a:r>
              <a:rPr lang="fr-FR" dirty="0">
                <a:latin typeface="Times New Roman" panose="02020603050405020304" pitchFamily="18" charset="0"/>
                <a:ea typeface="Times New Roman" panose="02020603050405020304" pitchFamily="18" charset="0"/>
                <a:cs typeface="Times New Roman" panose="02020603050405020304" pitchFamily="18" charset="0"/>
              </a:rPr>
              <a:t>, paru en 1559. Elle s’éloigne également radicalement de l’épopée ou du roman courtois, en reléguant la guerre au second plan, ne la faisant figurer qu’éloignée. Le choix du titre est d’ailleurs parlant, qui d’emblée indique le choix du cadre historique contemporain: </a:t>
            </a:r>
            <a:r>
              <a:rPr lang="fr-FR" i="1" dirty="0">
                <a:latin typeface="Times New Roman" panose="02020603050405020304" pitchFamily="18" charset="0"/>
                <a:ea typeface="Times New Roman" panose="02020603050405020304" pitchFamily="18" charset="0"/>
                <a:cs typeface="Times New Roman" panose="02020603050405020304" pitchFamily="18" charset="0"/>
              </a:rPr>
              <a:t>La Princesse de Montpensier </a:t>
            </a:r>
            <a:r>
              <a:rPr lang="fr-FR" dirty="0">
                <a:latin typeface="Times New Roman" panose="02020603050405020304" pitchFamily="18" charset="0"/>
                <a:ea typeface="Times New Roman" panose="02020603050405020304" pitchFamily="18" charset="0"/>
                <a:cs typeface="Times New Roman" panose="02020603050405020304" pitchFamily="18" charset="0"/>
              </a:rPr>
              <a:t>est un personnage historique réel et la </a:t>
            </a:r>
            <a:r>
              <a:rPr lang="fr-FR" i="1" dirty="0">
                <a:latin typeface="Times New Roman" panose="02020603050405020304" pitchFamily="18" charset="0"/>
                <a:ea typeface="Times New Roman" panose="02020603050405020304" pitchFamily="18" charset="0"/>
                <a:cs typeface="Times New Roman" panose="02020603050405020304" pitchFamily="18" charset="0"/>
              </a:rPr>
              <a:t>Princesse de Clèves </a:t>
            </a:r>
            <a:r>
              <a:rPr lang="fr-FR" dirty="0">
                <a:latin typeface="Times New Roman" panose="02020603050405020304" pitchFamily="18" charset="0"/>
                <a:ea typeface="Times New Roman" panose="02020603050405020304" pitchFamily="18" charset="0"/>
                <a:cs typeface="Times New Roman" panose="02020603050405020304" pitchFamily="18" charset="0"/>
              </a:rPr>
              <a:t>fait immédiatement écho au premier titre.</a:t>
            </a:r>
          </a:p>
        </p:txBody>
      </p:sp>
    </p:spTree>
    <p:extLst>
      <p:ext uri="{BB962C8B-B14F-4D97-AF65-F5344CB8AC3E}">
        <p14:creationId xmlns:p14="http://schemas.microsoft.com/office/powerpoint/2010/main" val="2846157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97EBF7-2316-48BC-B98A-DA90ADCA021A}"/>
              </a:ext>
            </a:extLst>
          </p:cNvPr>
          <p:cNvSpPr/>
          <p:nvPr/>
        </p:nvSpPr>
        <p:spPr>
          <a:xfrm>
            <a:off x="160638" y="0"/>
            <a:ext cx="11924270" cy="6801862"/>
          </a:xfrm>
          <a:prstGeom prst="rect">
            <a:avLst/>
          </a:prstGeom>
        </p:spPr>
        <p:txBody>
          <a:bodyPr wrap="square">
            <a:spAutoFit/>
          </a:bodyPr>
          <a:lstStyle/>
          <a:p>
            <a:pPr algn="just"/>
            <a:r>
              <a:rPr lang="fr-FR" sz="2400" dirty="0"/>
              <a:t>Préface de l’édition:</a:t>
            </a:r>
          </a:p>
          <a:p>
            <a:pPr algn="just"/>
            <a:endParaRPr lang="fr-FR" sz="2800" dirty="0"/>
          </a:p>
          <a:p>
            <a:pPr algn="just"/>
            <a:r>
              <a:rPr lang="fr-FR" sz="2400" dirty="0"/>
              <a:t>L'auteur ayant voulu, pour son divertissement, écrire des </a:t>
            </a:r>
            <a:r>
              <a:rPr lang="fr-FR" sz="2400" dirty="0">
                <a:solidFill>
                  <a:srgbClr val="FF0000"/>
                </a:solidFill>
              </a:rPr>
              <a:t>aventures inventées à plaisir,</a:t>
            </a:r>
            <a:r>
              <a:rPr lang="fr-FR" sz="2400" dirty="0"/>
              <a:t> a jugé plus à propos de prendre des noms connus dans nos histoires que de se servir de ceux que l'on trouve dans les romans, croyant bien que la réputation de Mme de Montpensier ne serait pas blessée </a:t>
            </a:r>
            <a:r>
              <a:rPr lang="fr-FR" sz="2400" dirty="0">
                <a:solidFill>
                  <a:srgbClr val="FF0000"/>
                </a:solidFill>
              </a:rPr>
              <a:t>par un récit effectivement fabuleux.</a:t>
            </a:r>
            <a:r>
              <a:rPr lang="fr-FR" sz="2400" dirty="0"/>
              <a:t> S'il n'est pas de ce sentiment, j'y supplée par cet avertissement qui sera aussi avantageux à l'auteur que respectueux pour moi envers les morts qui y sont intéressés et envers les vivants qui pourraient y prendre part.</a:t>
            </a:r>
          </a:p>
          <a:p>
            <a:pPr algn="just"/>
            <a:r>
              <a:rPr lang="fr-FR" sz="2400" dirty="0"/>
              <a:t>Tavernier lui-même voit qu’il ne s’agit pas d’un roman historique:</a:t>
            </a:r>
          </a:p>
          <a:p>
            <a:pPr algn="just"/>
            <a:r>
              <a:rPr lang="fr-FR" sz="2400" dirty="0"/>
              <a:t>«  Grâce à une fluidité narrative admirable, elle se permet certaines libertés historiques assez </a:t>
            </a:r>
            <a:r>
              <a:rPr lang="fr-FR" sz="2400" dirty="0">
                <a:solidFill>
                  <a:srgbClr val="FF0000"/>
                </a:solidFill>
              </a:rPr>
              <a:t>étranges</a:t>
            </a:r>
            <a:r>
              <a:rPr lang="fr-FR" sz="2400" dirty="0"/>
              <a:t> : elle invente une histoire en mêlant des personnages parfois fictifs ou transposés (Chabannes et Marie) à des figures historiques appartenant à un passé relativement proche, tout en brodant librement sur la vie des seconds. Ainsi marie-t-elle Guise et Madame de Noirmoutier qu’il n’a jamais épousée. En 1662, les noms de Guise et d’Anjou ne sont pas seulement très célèbres, ils sont encore sur toutes les lèvres et l’on cherche la raison de ces approximations. Jusqu’à présent, les personnages des contes et des romans appartenaient souvent à des univers créés de toute pièce, comme chez Rabelais, ou à des mondes plus lointains. »</a:t>
            </a:r>
          </a:p>
        </p:txBody>
      </p:sp>
    </p:spTree>
    <p:extLst>
      <p:ext uri="{BB962C8B-B14F-4D97-AF65-F5344CB8AC3E}">
        <p14:creationId xmlns:p14="http://schemas.microsoft.com/office/powerpoint/2010/main" val="3323321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2CA4C5-801E-44CE-9467-2EB21AFD1023}"/>
              </a:ext>
            </a:extLst>
          </p:cNvPr>
          <p:cNvSpPr/>
          <p:nvPr/>
        </p:nvSpPr>
        <p:spPr>
          <a:xfrm>
            <a:off x="99134" y="108362"/>
            <a:ext cx="11993732" cy="3693319"/>
          </a:xfrm>
          <a:prstGeom prst="rect">
            <a:avLst/>
          </a:prstGeom>
        </p:spPr>
        <p:txBody>
          <a:bodyPr wrap="square">
            <a:spAutoFit/>
          </a:bodyPr>
          <a:lstStyle/>
          <a:p>
            <a:pPr algn="just">
              <a:spcAft>
                <a:spcPts val="0"/>
              </a:spcAft>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C’est dans ce cadre esthétique et générique que peut être interrogée la façon dont se construit la fiction qui n’est pas donnée comme une histoire véritable, induisant donc une représentation «fidèle » de la réalité. Il faut donc être attentif à ne pas plaquer la connaissance qu’on tient de ce qu’on a lu de romans réalistes postérieurs à la révolution romantique sur ces récits du 17</a:t>
            </a:r>
            <a:r>
              <a:rPr lang="fr-FR" sz="2400" baseline="30000" dirty="0">
                <a:latin typeface="Times New Roman" panose="02020603050405020304" pitchFamily="18" charset="0"/>
                <a:ea typeface="Times New Roman" panose="02020603050405020304" pitchFamily="18" charset="0"/>
                <a:cs typeface="Times New Roman" panose="02020603050405020304" pitchFamily="18" charset="0"/>
              </a:rPr>
              <a:t>e</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à ne pas se laisser prendre à une lecture anachronique, qui verrait dans les récits de Mme de Lafayette un quelconque réalisme. On comprend que si B. Tavernier trouve cela « étrange », c’est parce que c’est exactement comme cela qu’il lit la nouvelle, en lui appliquant les codes de l’esthétique réaliste.</a:t>
            </a:r>
          </a:p>
          <a:p>
            <a:pPr algn="just">
              <a:spcAft>
                <a:spcPts val="0"/>
              </a:spcAft>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Se pose donc, quand on est face à un texte classique, la question de la lecture qu’on en fait.</a:t>
            </a:r>
          </a:p>
          <a:p>
            <a:pPr algn="just">
              <a:spcAft>
                <a:spcPts val="0"/>
              </a:spcAft>
            </a:pPr>
            <a:r>
              <a:rPr lang="fr-FR"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5806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83DEB0-DBA0-4DB3-94A5-F65B25F968C5}"/>
              </a:ext>
            </a:extLst>
          </p:cNvPr>
          <p:cNvSpPr/>
          <p:nvPr/>
        </p:nvSpPr>
        <p:spPr>
          <a:xfrm>
            <a:off x="210211" y="243512"/>
            <a:ext cx="11274014" cy="6740307"/>
          </a:xfrm>
          <a:prstGeom prst="rect">
            <a:avLst/>
          </a:prstGeom>
        </p:spPr>
        <p:txBody>
          <a:bodyPr wrap="square">
            <a:spAutoFit/>
          </a:bodyPr>
          <a:lstStyle/>
          <a:p>
            <a:pPr algn="just"/>
            <a:r>
              <a:rPr lang="fr-FR" sz="2400" dirty="0">
                <a:latin typeface="Times New Roman" panose="02020603050405020304" pitchFamily="18" charset="0"/>
                <a:ea typeface="Times New Roman" panose="02020603050405020304" pitchFamily="18" charset="0"/>
              </a:rPr>
              <a:t>Comment lit-on?</a:t>
            </a:r>
          </a:p>
          <a:p>
            <a:pPr algn="just"/>
            <a:endParaRPr lang="fr-FR" sz="2400" dirty="0">
              <a:latin typeface="Times New Roman" panose="02020603050405020304" pitchFamily="18" charset="0"/>
              <a:ea typeface="Times New Roman" panose="02020603050405020304" pitchFamily="18" charset="0"/>
            </a:endParaRPr>
          </a:p>
          <a:p>
            <a:pPr algn="just"/>
            <a:r>
              <a:rPr lang="fr-FR" sz="2400" dirty="0">
                <a:latin typeface="Times New Roman" panose="02020603050405020304" pitchFamily="18" charset="0"/>
                <a:ea typeface="Times New Roman" panose="02020603050405020304" pitchFamily="18" charset="0"/>
              </a:rPr>
              <a:t>Le lecteur a besoin, pour croire au récit, de différents supports : le fonds littéraire par lequel il construit son </a:t>
            </a:r>
            <a:r>
              <a:rPr lang="fr-FR" sz="2400" dirty="0">
                <a:solidFill>
                  <a:srgbClr val="FF0000"/>
                </a:solidFill>
                <a:latin typeface="Times New Roman" panose="02020603050405020304" pitchFamily="18" charset="0"/>
                <a:ea typeface="Times New Roman" panose="02020603050405020304" pitchFamily="18" charset="0"/>
              </a:rPr>
              <a:t>horizon d’attente </a:t>
            </a:r>
            <a:r>
              <a:rPr lang="fr-FR" sz="2400" dirty="0">
                <a:latin typeface="Times New Roman" panose="02020603050405020304" pitchFamily="18" charset="0"/>
                <a:ea typeface="Times New Roman" panose="02020603050405020304" pitchFamily="18" charset="0"/>
              </a:rPr>
              <a:t>et ce qu’il est capable d’accepter comme « vraisemblable », créé par les textes antérieurs et l’imitation du monde contemporain de l’histoire racontée, ici la Renaissance et la fin du règne de Charles IX, pour </a:t>
            </a:r>
            <a:r>
              <a:rPr lang="fr-FR" sz="2400" i="1" dirty="0">
                <a:latin typeface="Times New Roman" panose="02020603050405020304" pitchFamily="18" charset="0"/>
                <a:ea typeface="Times New Roman" panose="02020603050405020304" pitchFamily="18" charset="0"/>
              </a:rPr>
              <a:t>la Princesse de Montpensier.</a:t>
            </a:r>
            <a:endParaRPr lang="fr-FR" sz="2400" i="1" dirty="0"/>
          </a:p>
          <a:p>
            <a:pPr algn="just">
              <a:spcAft>
                <a:spcPts val="0"/>
              </a:spcAft>
            </a:pPr>
            <a:r>
              <a:rPr lang="fr-FR" sz="2400" dirty="0">
                <a:latin typeface="Times New Roman" panose="02020603050405020304" pitchFamily="18" charset="0"/>
                <a:ea typeface="Times New Roman" panose="02020603050405020304" pitchFamily="18" charset="0"/>
                <a:cs typeface="Times New Roman" panose="02020603050405020304" pitchFamily="18" charset="0"/>
              </a:rPr>
              <a:t>L’interrogation sur la représentation du réel et la construction d’une histoire donnée comme véritable doit se faire, quand on est dans la position d’un étudiant de TL qui doit écrire une dissertation érudite sur un texte littéraire, face à ces œuvres littéraires, en ayant en tête que la question de la représentation, quand madame de Lafayette écrit, se fait dans le cadre aristotélicien de la définition de la mimesis, adapté au roman par le père Huet dans le </a:t>
            </a:r>
            <a:r>
              <a:rPr lang="fr-FR" sz="2400" i="1" dirty="0">
                <a:latin typeface="Times New Roman" panose="02020603050405020304" pitchFamily="18" charset="0"/>
                <a:ea typeface="Times New Roman" panose="02020603050405020304" pitchFamily="18" charset="0"/>
                <a:cs typeface="Times New Roman" panose="02020603050405020304" pitchFamily="18" charset="0"/>
              </a:rPr>
              <a:t>Traité des romans</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Imiter les actions ne signifie pas raconter l’Histoire telle qu’elle s’est déroulée mais telle qu’elle pourrait être advenue, non pas raconter le vrai mais le vraisemblable, non pas raconter l’épaisseur du quotidien à la manière des romanciers du 19</a:t>
            </a:r>
            <a:r>
              <a:rPr lang="fr-FR" sz="2400" baseline="30000" dirty="0">
                <a:latin typeface="Times New Roman" panose="02020603050405020304" pitchFamily="18" charset="0"/>
                <a:ea typeface="Times New Roman" panose="02020603050405020304" pitchFamily="18" charset="0"/>
                <a:cs typeface="Times New Roman" panose="02020603050405020304" pitchFamily="18" charset="0"/>
              </a:rPr>
              <a:t>e</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siècle mais ne présenter la vérité historique que comme un arrière-plan qui crédibilise le récit. Et le problème vient justement qu’on vit dans une ère qui a imposé le « réalisme » comme grille de lecture du monde, en particulier via le cinéma populaire.</a:t>
            </a:r>
          </a:p>
        </p:txBody>
      </p:sp>
    </p:spTree>
    <p:extLst>
      <p:ext uri="{BB962C8B-B14F-4D97-AF65-F5344CB8AC3E}">
        <p14:creationId xmlns:p14="http://schemas.microsoft.com/office/powerpoint/2010/main" val="154049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EEAD261-E6F0-4B32-B2E4-0982265AC051}"/>
              </a:ext>
            </a:extLst>
          </p:cNvPr>
          <p:cNvSpPr txBox="1"/>
          <p:nvPr/>
        </p:nvSpPr>
        <p:spPr>
          <a:xfrm>
            <a:off x="159290" y="155644"/>
            <a:ext cx="11543219" cy="6895542"/>
          </a:xfrm>
          <a:prstGeom prst="rect">
            <a:avLst/>
          </a:prstGeom>
          <a:noFill/>
        </p:spPr>
        <p:txBody>
          <a:bodyPr wrap="square" rtlCol="0">
            <a:spAutoFit/>
          </a:bodyPr>
          <a:lstStyle/>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L’un des buts assignés à l’art est de </a:t>
            </a:r>
            <a:r>
              <a:rPr lang="fr-FR" b="1" dirty="0">
                <a:latin typeface="Calibri" panose="020F0502020204030204" pitchFamily="34" charset="0"/>
                <a:ea typeface="Calibri" panose="020F0502020204030204" pitchFamily="34" charset="0"/>
                <a:cs typeface="Times New Roman" panose="02020603050405020304" pitchFamily="18" charset="0"/>
              </a:rPr>
              <a:t>représenter la réalité</a:t>
            </a:r>
            <a:r>
              <a:rPr lang="fr-FR" dirty="0">
                <a:latin typeface="Calibri" panose="020F0502020204030204" pitchFamily="34" charset="0"/>
                <a:ea typeface="Calibri" panose="020F0502020204030204" pitchFamily="34" charset="0"/>
                <a:cs typeface="Times New Roman" panose="02020603050405020304" pitchFamily="18" charset="0"/>
              </a:rPr>
              <a:t>, d’organiser sa réflexion, ce qu’on appelle la poétique en littérature, autour des moyens que l’on a comme artiste d’évoquer la réalité et par là, de la porter à la connaissance d’autrui. La littérature et le cinéma partagent, comme arts, ce but, à savoir </a:t>
            </a:r>
            <a:r>
              <a:rPr lang="fr-FR" b="1" dirty="0">
                <a:latin typeface="Calibri" panose="020F0502020204030204" pitchFamily="34" charset="0"/>
                <a:ea typeface="Calibri" panose="020F0502020204030204" pitchFamily="34" charset="0"/>
                <a:cs typeface="Times New Roman" panose="02020603050405020304" pitchFamily="18" charset="0"/>
              </a:rPr>
              <a:t>rendre compte du monde qui nous entoure, dans le but de le comprendre et le connaître</a:t>
            </a:r>
            <a:r>
              <a:rPr lang="fr-FR"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On peut souligner d’emblée le </a:t>
            </a:r>
            <a:r>
              <a:rPr lang="fr-FR" b="1" dirty="0">
                <a:latin typeface="Calibri" panose="020F0502020204030204" pitchFamily="34" charset="0"/>
                <a:ea typeface="Calibri" panose="020F0502020204030204" pitchFamily="34" charset="0"/>
                <a:cs typeface="Times New Roman" panose="02020603050405020304" pitchFamily="18" charset="0"/>
              </a:rPr>
              <a:t>caractère problématique de ce rapport à la réalité quand le cinéma adapte ce qui est au départ une œuvre littéraire,</a:t>
            </a:r>
            <a:r>
              <a:rPr lang="fr-FR" dirty="0">
                <a:latin typeface="Calibri" panose="020F0502020204030204" pitchFamily="34" charset="0"/>
                <a:ea typeface="Calibri" panose="020F0502020204030204" pitchFamily="34" charset="0"/>
                <a:cs typeface="Times New Roman" panose="02020603050405020304" pitchFamily="18" charset="0"/>
              </a:rPr>
              <a:t> ici une nouvelle du 17e siècle, écrite par une précieuse, une femme de la grande noblesse, devenue ensuite une écrivaine « classique », Mme de Lafayette. </a:t>
            </a:r>
            <a:r>
              <a:rPr lang="fr-FR" b="1" dirty="0">
                <a:latin typeface="Calibri" panose="020F0502020204030204" pitchFamily="34" charset="0"/>
                <a:ea typeface="Calibri" panose="020F0502020204030204" pitchFamily="34" charset="0"/>
                <a:cs typeface="Times New Roman" panose="02020603050405020304" pitchFamily="18" charset="0"/>
              </a:rPr>
              <a:t>Il s’agit donc de la copie de la copie de la réalité voire la copie de la copie de la copie de la réalité puisque Tavernier avoue lui-même avoir d’abord lu l’adaptation faite par François-Olivier Rousseau</a:t>
            </a:r>
            <a:r>
              <a:rPr lang="fr-FR" dirty="0">
                <a:latin typeface="Calibri" panose="020F0502020204030204" pitchFamily="34" charset="0"/>
                <a:ea typeface="Calibri" panose="020F0502020204030204" pitchFamily="34" charset="0"/>
                <a:cs typeface="Times New Roman" panose="02020603050405020304" pitchFamily="18" charset="0"/>
              </a:rPr>
              <a:t> pour le cinéma avant de lire la nouvelle elle-même et autant dire que se proposer une visée « historique » ou « réaliste », dans cette perspective, comme le semble faire B. Tavernier est a priori pour le moins ardu : </a:t>
            </a:r>
          </a:p>
          <a:p>
            <a:pPr marL="342900" lvl="0" indent="-342900" algn="just">
              <a:lnSpc>
                <a:spcPct val="107000"/>
              </a:lnSpc>
              <a:spcAft>
                <a:spcPts val="0"/>
              </a:spcAft>
              <a:buFont typeface="Calibri" panose="020F050202020403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soit parce qu’il a de grands risques de </a:t>
            </a:r>
            <a:r>
              <a:rPr lang="fr-FR" b="1" dirty="0">
                <a:latin typeface="Calibri" panose="020F0502020204030204" pitchFamily="34" charset="0"/>
                <a:ea typeface="Calibri" panose="020F0502020204030204" pitchFamily="34" charset="0"/>
                <a:cs typeface="Times New Roman" panose="02020603050405020304" pitchFamily="18" charset="0"/>
              </a:rPr>
              <a:t>proposer une lecture erronée de l’œuvre littéraire,</a:t>
            </a:r>
            <a:r>
              <a:rPr lang="fr-FR" dirty="0">
                <a:latin typeface="Calibri" panose="020F0502020204030204" pitchFamily="34" charset="0"/>
                <a:ea typeface="Calibri" panose="020F0502020204030204" pitchFamily="34" charset="0"/>
                <a:cs typeface="Times New Roman" panose="02020603050405020304" pitchFamily="18" charset="0"/>
              </a:rPr>
              <a:t> si on évalue les possibilités d’interprétation de l’œuvre en prenant en compte des conditions de sa production, c’est-à-dire dans une lecture érudite qui tient compte de l’histoire littéraire, ce que vous êtes en partie amené à faire, en appliquant la grille de lecture de l’esthétique réaliste sur une œuvre classique/précieuse qui ne peut avoir cette visée, comme on le verra, (mais Tavernier n’est pas un étudiant de TL).</a:t>
            </a:r>
          </a:p>
          <a:p>
            <a:pPr marL="342900" lvl="0" indent="-342900" algn="just">
              <a:lnSpc>
                <a:spcPct val="107000"/>
              </a:lnSpc>
              <a:spcAft>
                <a:spcPts val="0"/>
              </a:spcAft>
              <a:buFont typeface="Calibri" panose="020F0502020204030204" pitchFamily="34" charset="0"/>
              <a:buChar char="-"/>
            </a:pPr>
            <a:r>
              <a:rPr lang="fr-FR" dirty="0">
                <a:latin typeface="Calibri" panose="020F0502020204030204" pitchFamily="34" charset="0"/>
                <a:ea typeface="Calibri" panose="020F0502020204030204" pitchFamily="34" charset="0"/>
                <a:cs typeface="Times New Roman" panose="02020603050405020304" pitchFamily="18" charset="0"/>
              </a:rPr>
              <a:t>soit parce </a:t>
            </a:r>
            <a:r>
              <a:rPr lang="fr-FR" b="1" dirty="0">
                <a:latin typeface="Calibri" panose="020F0502020204030204" pitchFamily="34" charset="0"/>
                <a:ea typeface="Calibri" panose="020F0502020204030204" pitchFamily="34" charset="0"/>
                <a:cs typeface="Times New Roman" panose="02020603050405020304" pitchFamily="18" charset="0"/>
              </a:rPr>
              <a:t>qu’il risque d’échouer dans son but réaliste et historiciste</a:t>
            </a:r>
            <a:r>
              <a:rPr lang="fr-FR" dirty="0">
                <a:latin typeface="Calibri" panose="020F0502020204030204" pitchFamily="34" charset="0"/>
                <a:ea typeface="Calibri" panose="020F0502020204030204" pitchFamily="34" charset="0"/>
                <a:cs typeface="Times New Roman" panose="02020603050405020304" pitchFamily="18" charset="0"/>
              </a:rPr>
              <a:t>. Reprocher à Mme de Lafayette de ne pas être fidèle à la réalité et justifier ses choix en alléguant la réalité historique supposerait de se poser la question de savoir si ce que l’on propose à la place atteint mieux ce but. Or on sait depuis au moins la fin du 19e siècle que ce prétendu réalisme est nécessairement très artificiel, que l’art figuratif n’est pas forcément le meilleur moyen d’approcher la vérité de la réalité. Or le cinéma, avec la photographie, par le matériau qu’il utilise, l’image filmée, est sans doute l’art qui semble le plus figuratif (surtout que Tavernier précise que certaines scènes ont été filmées caméra à l’épaule). </a:t>
            </a: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Il risque d’échouer donc à la fois comme lecteur de l’œuvre de Mme de Lafayette et comme cinéaste « réaliste ».</a:t>
            </a:r>
          </a:p>
          <a:p>
            <a:pPr algn="just">
              <a:lnSpc>
                <a:spcPct val="107000"/>
              </a:lnSpc>
              <a:spcAft>
                <a:spcPts val="0"/>
              </a:spcAft>
            </a:pPr>
            <a:r>
              <a:rPr lang="fr-FR" dirty="0">
                <a:latin typeface="Calibri" panose="020F0502020204030204" pitchFamily="34" charset="0"/>
                <a:ea typeface="Calibri" panose="020F0502020204030204" pitchFamily="34" charset="0"/>
                <a:cs typeface="Times New Roman" panose="02020603050405020304" pitchFamily="18" charset="0"/>
              </a:rPr>
              <a:t>C’est sur ces deux points que je vais tenter d’apporter quelques éléments de réflexion.</a:t>
            </a:r>
          </a:p>
        </p:txBody>
      </p:sp>
    </p:spTree>
    <p:extLst>
      <p:ext uri="{BB962C8B-B14F-4D97-AF65-F5344CB8AC3E}">
        <p14:creationId xmlns:p14="http://schemas.microsoft.com/office/powerpoint/2010/main" val="1797792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58E19B4-7B09-4653-B673-B4AE2FD3F4DF}"/>
              </a:ext>
            </a:extLst>
          </p:cNvPr>
          <p:cNvSpPr txBox="1"/>
          <p:nvPr/>
        </p:nvSpPr>
        <p:spPr>
          <a:xfrm>
            <a:off x="461640" y="182414"/>
            <a:ext cx="11730360" cy="4893647"/>
          </a:xfrm>
          <a:prstGeom prst="rect">
            <a:avLst/>
          </a:prstGeom>
          <a:noFill/>
        </p:spPr>
        <p:txBody>
          <a:bodyPr wrap="square" rtlCol="0">
            <a:spAutoFit/>
          </a:bodyPr>
          <a:lstStyle/>
          <a:p>
            <a:pPr algn="just"/>
            <a:r>
              <a:rPr lang="fr-FR" sz="2400" dirty="0"/>
              <a:t>Face à cette logique, liée au fonctionnement de la littérature, on trouve celle d’un réalisateur de cinéma. B. Tavernier, familier des sujets historiques et qui lit </a:t>
            </a:r>
            <a:r>
              <a:rPr lang="fr-FR" sz="2400" i="1" dirty="0"/>
              <a:t>La Princesse de Montpensier </a:t>
            </a:r>
            <a:r>
              <a:rPr lang="fr-FR" sz="2400" dirty="0"/>
              <a:t>pour l’adapter au cinéma, en ayant comme référence le réalisme du 19</a:t>
            </a:r>
            <a:r>
              <a:rPr lang="fr-FR" sz="2400" baseline="30000" dirty="0"/>
              <a:t>e</a:t>
            </a:r>
            <a:r>
              <a:rPr lang="fr-FR" sz="2400" dirty="0"/>
              <a:t> siècle.</a:t>
            </a:r>
          </a:p>
          <a:p>
            <a:pPr algn="just"/>
            <a:endParaRPr lang="fr-FR" sz="2400" dirty="0"/>
          </a:p>
          <a:p>
            <a:pPr algn="just"/>
            <a:r>
              <a:rPr lang="fr-FR" sz="2400" dirty="0"/>
              <a:t>Voici ce que B. Tavernier dit:</a:t>
            </a:r>
          </a:p>
          <a:p>
            <a:pPr algn="just"/>
            <a:r>
              <a:rPr lang="fr-FR" sz="2400" dirty="0"/>
              <a:t>« « Le scénario me parait ici plus juste plus inventif que la nouvelle ( Madame de La Fayette ne s’attachait pas du tout aux problèmes de la vraisemblance), moins soumis à la dictature de l’intrigue. et le tournage dans ces petites pièces, ces corridors, ces escaliers m’a inspiré ce découpage haletant, ces mouvements d’appareil rapides, ces mouvements d’axe qui imitent le mouvement intérieur des personnages? »</a:t>
            </a:r>
          </a:p>
          <a:p>
            <a:pPr algn="just"/>
            <a:r>
              <a:rPr lang="fr-FR" sz="2400" dirty="0"/>
              <a:t>&gt;&gt; B. Tavernier n’a pas pour but de se constituer en historien de la littérature. Au 17</a:t>
            </a:r>
            <a:r>
              <a:rPr lang="fr-FR" sz="2400" baseline="30000" dirty="0"/>
              <a:t>e</a:t>
            </a:r>
            <a:r>
              <a:rPr lang="fr-FR" sz="2400" dirty="0"/>
              <a:t> siècle le problème central est bien celui de la vraisemblance, même s’il semble avoir une certaine clairvoyance sur la « dictature de l’intrigue » que suppose le modèle aristotélicien…</a:t>
            </a:r>
          </a:p>
        </p:txBody>
      </p:sp>
    </p:spTree>
    <p:extLst>
      <p:ext uri="{BB962C8B-B14F-4D97-AF65-F5344CB8AC3E}">
        <p14:creationId xmlns:p14="http://schemas.microsoft.com/office/powerpoint/2010/main" val="523355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7D2E26-D561-4C42-9092-BBED4E080A76}"/>
              </a:ext>
            </a:extLst>
          </p:cNvPr>
          <p:cNvSpPr/>
          <p:nvPr/>
        </p:nvSpPr>
        <p:spPr>
          <a:xfrm>
            <a:off x="0" y="0"/>
            <a:ext cx="12192000" cy="7140416"/>
          </a:xfrm>
          <a:prstGeom prst="rect">
            <a:avLst/>
          </a:prstGeom>
        </p:spPr>
        <p:txBody>
          <a:bodyPr wrap="square">
            <a:spAutoFit/>
          </a:bodyPr>
          <a:lstStyle/>
          <a:p>
            <a:pPr algn="just"/>
            <a:r>
              <a:rPr lang="fr-FR" sz="2000" dirty="0"/>
              <a:t>Il choisit un sujet qui est très éloigné de notre époque, quand Mme de Lafayette raconte des événements qui n’ont qu’un siècle quand elle en parle. Ses lecteurs sont les descendants directs des personnages évoqués. Le prince de Montpensier est le petit-cousin du grand-père de Louis XIV. Elle n’a pas besoin de préciser les événements, qui sont donc récents mais ce n’est pas la seule raison qui fait qu’elle n’en parle pas. L’esthétique classique interdit de rentrer dans les détails du quotidien, comme on l’a vu, dès lors qu’il s’agit d’un sujet sérieux. Et ce d’autant plus quand il s’agit d’une forme courte comme celle de la nouvelle, qui ne peut pas entrer dans les détails.</a:t>
            </a:r>
          </a:p>
          <a:p>
            <a:pPr algn="just"/>
            <a:r>
              <a:rPr lang="fr-FR" sz="2000" dirty="0"/>
              <a:t>On voit bien qu’il ne peut pas s’empêcher d’évaluer l’œuvre de Mme de Lafayette à l’aune des romanciers du 19</a:t>
            </a:r>
            <a:r>
              <a:rPr lang="fr-FR" sz="2000" baseline="30000" dirty="0"/>
              <a:t>E</a:t>
            </a:r>
            <a:r>
              <a:rPr lang="fr-FR" sz="2000" dirty="0"/>
              <a:t> siècle:</a:t>
            </a:r>
          </a:p>
          <a:p>
            <a:pPr algn="just"/>
            <a:endParaRPr lang="fr-FR" sz="2000" dirty="0"/>
          </a:p>
          <a:p>
            <a:pPr algn="just"/>
            <a:r>
              <a:rPr lang="fr-FR" sz="2000" dirty="0"/>
              <a:t>« Sous le couvert de l’Histoire, Madame de Lafayette nous parle de son époque, de son temps. En cela également, </a:t>
            </a:r>
            <a:r>
              <a:rPr lang="fr-FR" sz="2000" i="1" dirty="0"/>
              <a:t>La Princesse de Montpensier</a:t>
            </a:r>
            <a:r>
              <a:rPr lang="fr-FR" sz="2000" dirty="0"/>
              <a:t> apparaît comme le précurseur du roman d’amour psychologique mais aussi des grands romans historiques qui deviendront si populaires dans les siècles suivants. Certains chroniqueurs de l’époque ont jugé d’ailleurs que ces récits pouvaient être cause de scandales, parce qu’attentant à la mémoire de personnalités connues. Madame de Lafayette a consulté avant d’écrire nombre d’ouvrages historiques, travaillant un peu comme plus tard Alexandre Dumas. Elle annonce aussi Stendhal. Nous avons souhaité donner une dimension stendhalienne, sous-jacente dans le texte, aux personnages, car, si le langage est profondément différent, les passions sont identiques, prises entre désir et remords, peur et amour. Marie de Montpensier ressemble aux grandes héroïnes de Stendhal, qui connaissent de vraies passions charnelles, surmontent interdits et empêchements, et composent sans cesse avec le remords. »</a:t>
            </a:r>
          </a:p>
          <a:p>
            <a:endParaRPr lang="fr-FR" sz="2000" dirty="0"/>
          </a:p>
          <a:p>
            <a:r>
              <a:rPr lang="fr-FR" sz="2000" dirty="0"/>
              <a:t>Tavernier, Bertrand</a:t>
            </a:r>
            <a:r>
              <a:rPr lang="fr-FR" sz="2000" i="1" dirty="0"/>
              <a:t>. La Princesse de Montpensier: suivi de Histoire de la Princesse de Montpensier, nouvelle de Madame de Lafayette, </a:t>
            </a:r>
            <a:r>
              <a:rPr lang="fr-FR" sz="2000" dirty="0"/>
              <a:t>Flammarion</a:t>
            </a:r>
          </a:p>
          <a:p>
            <a:endParaRPr lang="fr-FR" dirty="0"/>
          </a:p>
        </p:txBody>
      </p:sp>
    </p:spTree>
    <p:extLst>
      <p:ext uri="{BB962C8B-B14F-4D97-AF65-F5344CB8AC3E}">
        <p14:creationId xmlns:p14="http://schemas.microsoft.com/office/powerpoint/2010/main" val="1231995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968116-D9C3-4040-88BA-C9E7DDC7074B}"/>
              </a:ext>
            </a:extLst>
          </p:cNvPr>
          <p:cNvSpPr/>
          <p:nvPr/>
        </p:nvSpPr>
        <p:spPr>
          <a:xfrm>
            <a:off x="172994" y="92324"/>
            <a:ext cx="11846011" cy="7017306"/>
          </a:xfrm>
          <a:prstGeom prst="rect">
            <a:avLst/>
          </a:prstGeom>
        </p:spPr>
        <p:txBody>
          <a:bodyPr wrap="square">
            <a:spAutoFit/>
          </a:bodyPr>
          <a:lstStyle/>
          <a:p>
            <a:pPr algn="just"/>
            <a:r>
              <a:rPr lang="fr-FR" sz="2400" dirty="0"/>
              <a:t>On comprend bien sûr que s’il le fait c’est que son médium n’est pas le même et qu’entretemps, l’esthétique classique, avec la chute de l’Ancien régime, a volé en éclat. Il prend le texte de Mme de Lafayette et n’agit pas avec lui comme un historien de la littérature où un exégète un peu érudit de la littérature. Ce qui l’intéresse c’est comment il peut faire en sorte que ce texte inscrit dans une esthétique et une morale qu’il estime dépassées puisse lui servir de prétexte à parler du présent (tout en faisant un film historique selon les préceptes de l’esthétique réaliste aux antipodes de l’esthétique classique). Quoiqu’il en soit, le texte de Mme de Lafayette est effacé.</a:t>
            </a:r>
          </a:p>
          <a:p>
            <a:pPr algn="just"/>
            <a:endParaRPr lang="fr-FR" sz="2400" dirty="0"/>
          </a:p>
          <a:p>
            <a:pPr algn="just"/>
            <a:r>
              <a:rPr lang="fr-FR" sz="2400" dirty="0"/>
              <a:t>Il s’est ainsi fait aider d’un spécialiste de l’histoire de la Renaissance ( et pas de la littérature) pour faire son film, Didier Le Fur.</a:t>
            </a:r>
          </a:p>
          <a:p>
            <a:pPr algn="just"/>
            <a:r>
              <a:rPr lang="fr-FR" sz="2400" dirty="0"/>
              <a:t>Son souci est celui de la vérité historique, souci qui n’est pas présent dans l’esprit d’un écrivain du 17</a:t>
            </a:r>
            <a:r>
              <a:rPr lang="fr-FR" sz="2400" baseline="30000" dirty="0"/>
              <a:t>e</a:t>
            </a:r>
            <a:r>
              <a:rPr lang="fr-FR" sz="2400" dirty="0"/>
              <a:t> siècle, encore sous l’influence d’un autre mode d’agencement et de connaissance du réel que l’histoire, à savoir le modèle de l’exégèse sacrée, qui suppose quatre niveaux de lecture, en fonction desquels on agence son récit, cet agencement, la mise en intrigue étant essentiel: au sens littéral ( auquel s’accroche Tavernier en le jugeant défaillant) se superpose le sens allégorique, le sens moral, le sens religieux et le sens pour l’au-delà. C’est la visée morale qui l’emporte sur la fidélité à l’Histoire.</a:t>
            </a:r>
          </a:p>
          <a:p>
            <a:pPr algn="just"/>
            <a:endParaRPr lang="fr-FR" dirty="0"/>
          </a:p>
        </p:txBody>
      </p:sp>
    </p:spTree>
    <p:extLst>
      <p:ext uri="{BB962C8B-B14F-4D97-AF65-F5344CB8AC3E}">
        <p14:creationId xmlns:p14="http://schemas.microsoft.com/office/powerpoint/2010/main" val="4142364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F4BC1F7-C162-42F2-BE04-3D1753002600}"/>
              </a:ext>
            </a:extLst>
          </p:cNvPr>
          <p:cNvSpPr txBox="1"/>
          <p:nvPr/>
        </p:nvSpPr>
        <p:spPr>
          <a:xfrm>
            <a:off x="81231" y="0"/>
            <a:ext cx="12110769" cy="6524863"/>
          </a:xfrm>
          <a:prstGeom prst="rect">
            <a:avLst/>
          </a:prstGeom>
          <a:noFill/>
        </p:spPr>
        <p:txBody>
          <a:bodyPr wrap="square" rtlCol="0">
            <a:spAutoFit/>
          </a:bodyPr>
          <a:lstStyle/>
          <a:p>
            <a:pPr algn="just"/>
            <a:r>
              <a:rPr lang="fr-FR" sz="2000" dirty="0"/>
              <a:t>« Tavernier </a:t>
            </a:r>
            <a:r>
              <a:rPr lang="fr-FR" sz="2000" i="1" dirty="0"/>
              <a:t>a contrario </a:t>
            </a:r>
            <a:r>
              <a:rPr lang="fr-FR" sz="2000" dirty="0"/>
              <a:t>« raconte qu’il cherche à tout prix à ce que les personnages se fondent dans le décor ; que les meubles, les objets usuels, les vêtements leur deviennent aussi familiers qu’à nous nos canapés, nos smartphones, nos automobiles. La pire des erreurs serait que les acteurs considèrent les tapisseries, les carrosses, </a:t>
            </a:r>
            <a:r>
              <a:rPr lang="fr-FR" sz="2000" dirty="0" err="1"/>
              <a:t>etc</a:t>
            </a:r>
            <a:r>
              <a:rPr lang="fr-FR" sz="2000" dirty="0"/>
              <a:t> comme des antiquités, et qu’ils les regardent comme des collectionneurs d’objets anciens à conserver dans un musée : « . .. ne pas mettre le décor en valeur (...) ne pas pouvoir séparer le personnage de son décor. » ( in Jean Luc Douin : Bertrand Tavernier, cinéaste insurgé / Ramsay Poche Cinéma ) » </a:t>
            </a:r>
            <a:r>
              <a:rPr lang="fr-FR" sz="2000" dirty="0" err="1"/>
              <a:t>Miraillet</a:t>
            </a:r>
            <a:r>
              <a:rPr lang="fr-FR" sz="2000" dirty="0"/>
              <a:t>, Nicolas. </a:t>
            </a:r>
            <a:r>
              <a:rPr lang="fr-FR" sz="2000" i="1" dirty="0"/>
              <a:t>La Princesse de Montpensier : Tavernier</a:t>
            </a:r>
            <a:r>
              <a:rPr lang="fr-FR" sz="2000" dirty="0"/>
              <a:t>, </a:t>
            </a:r>
            <a:r>
              <a:rPr lang="fr-FR" sz="2000" i="1" dirty="0"/>
              <a:t>La Fayette: Un livre, un film</a:t>
            </a:r>
          </a:p>
          <a:p>
            <a:pPr algn="just"/>
            <a:endParaRPr lang="fr-FR" sz="2000" i="1" dirty="0"/>
          </a:p>
          <a:p>
            <a:pPr algn="just"/>
            <a:r>
              <a:rPr lang="fr-FR" sz="2000" dirty="0"/>
              <a:t>Tavernier sacrifie ainsi à ce qu’en peinture on appelle les scènes de genre, obligé qu’il est, parce qu’il est au cinéma, de meubler l’arrière-plan, de créer les éléments qui permettent de reconstituer l’époque donnée, de l’ancrer dans le réel, quand la littérature classique ne se soucie pas du « petit fait vrai », qui relève d’une esthétique plus récente, celle de la révolution dite « réaliste » (mais née en fait de la révolution romantique), qui met au premier plan non plus le vraisemblable, qui est très nettement l’objet de Mme de Lafayette ( même si </a:t>
            </a:r>
            <a:r>
              <a:rPr lang="fr-FR" sz="2000" i="1" dirty="0"/>
              <a:t>La Princesse de Clèves </a:t>
            </a:r>
            <a:r>
              <a:rPr lang="fr-FR" sz="2000" dirty="0"/>
              <a:t>est taxé d’invraisemblance) mais le vrai, qui peut très bien n’être pas vraisemblable, ce n’est pas nouveau. Ainsi le repas de noces, à peine évoqué dans la nouvelle, devient l’objet d’un long développement cinématographique, tout comme la nuit de noces ou les scènes de guerre. Ce que la littérature classique ne conçoit pas devient ainsi le centre d’un réalisateur qui sacrifie pleinement aux artifices de la représentation réaliste, pourtant largement remise en question par les cinéastes les plus conscients de la problématique mimétique. </a:t>
            </a:r>
          </a:p>
          <a:p>
            <a:pPr algn="just"/>
            <a:r>
              <a:rPr lang="fr-FR" sz="2000" dirty="0"/>
              <a:t>En bref, et pour schématiser c’est un peu comme si Tavernier cherchait à faire du Stendhal, de son propre aveu, avec du La Fayette.</a:t>
            </a:r>
          </a:p>
          <a:p>
            <a:pPr algn="just"/>
            <a:endParaRPr lang="fr-FR" dirty="0"/>
          </a:p>
        </p:txBody>
      </p:sp>
    </p:spTree>
    <p:extLst>
      <p:ext uri="{BB962C8B-B14F-4D97-AF65-F5344CB8AC3E}">
        <p14:creationId xmlns:p14="http://schemas.microsoft.com/office/powerpoint/2010/main" val="1044663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B1C432-621E-44BE-9693-98A8218DA77B}"/>
              </a:ext>
            </a:extLst>
          </p:cNvPr>
          <p:cNvSpPr/>
          <p:nvPr/>
        </p:nvSpPr>
        <p:spPr>
          <a:xfrm>
            <a:off x="296562" y="58847"/>
            <a:ext cx="11895438" cy="3693319"/>
          </a:xfrm>
          <a:prstGeom prst="rect">
            <a:avLst/>
          </a:prstGeom>
        </p:spPr>
        <p:txBody>
          <a:bodyPr wrap="square">
            <a:spAutoFit/>
          </a:bodyPr>
          <a:lstStyle/>
          <a:p>
            <a:r>
              <a:rPr lang="fr-FR" dirty="0"/>
              <a:t>Il change tout particulièrement tout ce qui relève d’une absence liée aux codes de la bienséance et au dessein moral de Mme de Lafayette:</a:t>
            </a:r>
          </a:p>
          <a:p>
            <a:endParaRPr lang="fr-FR" dirty="0"/>
          </a:p>
          <a:p>
            <a:pPr algn="just"/>
            <a:r>
              <a:rPr lang="fr-FR" dirty="0"/>
              <a:t>« Pour que le film se construise, je sentais qu’on devait contourner certaines impasses que la langue de Madame de Lafayette a dispersées dans la nouvelle. Ainsi n’est-il pas fait mention de la nuit de noces. Par pudeur, par respect de l’esprit de son temps, l’auteur ne s’y arrêtait pas mais, pour nous, cette scène est aujourd’hui essentielle : il est nécessaire que nous sachions ce qui va se passer entre une jeune fille et un jeune homme qui, avant de se retrouver dans le même lit, se sont à peine entrevus. J’ai appris que les nuits de noces étaient alors, dans ces familles nobles, publiques – que la première pénétration devait être publique. Il fallait s’assurer qu’on ne vous avait pas « refilé » une marchandise avariée. Pardon pour la vulgarité de l’expression, mais elle traduit des sentiments, des faits qui ont causé des désastres lors de nombreuses nuits de noces royales. Ces jeunes gens se trouvaient soumis à une pression, à une violence extrêmes. Ils ont grandi dans une sorte de désert affectif (il n’est que de voir leurs parents), ne sont en rien préparés au destin qu’on leur impose, ce qui les rend profondément touchants et attachants.</a:t>
            </a:r>
          </a:p>
        </p:txBody>
      </p:sp>
    </p:spTree>
    <p:extLst>
      <p:ext uri="{BB962C8B-B14F-4D97-AF65-F5344CB8AC3E}">
        <p14:creationId xmlns:p14="http://schemas.microsoft.com/office/powerpoint/2010/main" val="3344324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D0A0792-7C84-40D6-B276-6F1D42F10412}"/>
              </a:ext>
            </a:extLst>
          </p:cNvPr>
          <p:cNvSpPr/>
          <p:nvPr/>
        </p:nvSpPr>
        <p:spPr>
          <a:xfrm>
            <a:off x="185351" y="567011"/>
            <a:ext cx="11392930" cy="5078313"/>
          </a:xfrm>
          <a:prstGeom prst="rect">
            <a:avLst/>
          </a:prstGeom>
        </p:spPr>
        <p:txBody>
          <a:bodyPr wrap="square">
            <a:spAutoFit/>
          </a:bodyPr>
          <a:lstStyle/>
          <a:p>
            <a:pPr algn="just"/>
            <a:r>
              <a:rPr lang="fr-FR" dirty="0"/>
              <a:t>« La deuxième modification tient au fait que, dans la nouvelle, Marie et Guise ne font pas l’amour. Or, il me semblait que la tension sexuelle et amoureuse, en creux dans leurs rapports, devait se résoudre. Sinon le ton risquait de paraître moralisateur ou abstrait. Par ailleurs, j’ai découvert dans l’appareil critique de mon ouvrage que Madame de Lafayette est partie d’une histoire réelle où Guise avait fait un enfant à la femme dont elle s’est inspirée pour le personnage de Marie de Montpensier. J’ai pensé un moment utiliser cette anecdote, mais Jean Cosmos la trouvait trop convenue, trop attendue, orientant vers le mélodrame. Simplement, Madame de Lafayette avait édulcoré la réalité. C’est d’ailleurs ce que lui reprochent ses détracteurs, tels Charles Dantzig, et c’est là le seul aspect de la nouvelle qui me gênait vraiment. À l’image de </a:t>
            </a:r>
            <a:r>
              <a:rPr lang="fr-FR" i="1" dirty="0"/>
              <a:t>La Princesse de Clèves</a:t>
            </a:r>
            <a:r>
              <a:rPr lang="fr-FR" dirty="0"/>
              <a:t>, </a:t>
            </a:r>
            <a:r>
              <a:rPr lang="fr-FR" i="1" dirty="0"/>
              <a:t>La Princesse de Montpensier </a:t>
            </a:r>
            <a:r>
              <a:rPr lang="fr-FR" dirty="0"/>
              <a:t>a été conçue comme une œuvre à thèse pour prévenir les jeunes filles et femmes des dangers de l’amour – ce que souligne Bernard </a:t>
            </a:r>
            <a:r>
              <a:rPr lang="fr-FR" dirty="0" err="1"/>
              <a:t>Pingaud</a:t>
            </a:r>
            <a:r>
              <a:rPr lang="fr-FR" dirty="0"/>
              <a:t>, grand exégète de ces chefs-d’œuvre. Je voulais gommer cette dimension de thèse, cette volonté moralisatrice. Et en corollaire, j’ai refusé de faire mourir Marie à la fin. En fait, je conteste la formulation de la dernière phrase de la nouvelle : « Elle mourut peu de jours après, dans la fleur de son âge, une des plus belles princesses du monde, et qui aurait été sans doute la plus heureuse si la vertu et la prudence eussent conduit toutes ses actions. » Madame de Lafayette lui refuse le péché de chair, pourtant elle la punit, la marque d’un sceau moralisateur, alors que Marie a essayé d’être vertueuse (elle l’est dans la nouvelle) et prudente. Pourquoi la condamner une deuxième fois ? J’ai souhaité une fin ouverte, où elle retrouve Chabannes, pour laisser le spectateur libre de son jugement. »</a:t>
            </a:r>
          </a:p>
          <a:p>
            <a:pPr algn="just"/>
            <a:endParaRPr lang="fr-FR" dirty="0"/>
          </a:p>
          <a:p>
            <a:pPr algn="just"/>
            <a:r>
              <a:rPr lang="fr-FR" dirty="0"/>
              <a:t> </a:t>
            </a:r>
          </a:p>
        </p:txBody>
      </p:sp>
    </p:spTree>
    <p:extLst>
      <p:ext uri="{BB962C8B-B14F-4D97-AF65-F5344CB8AC3E}">
        <p14:creationId xmlns:p14="http://schemas.microsoft.com/office/powerpoint/2010/main" val="2389156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4289E6-12AF-4E06-8DDE-96BF7C22B55E}"/>
              </a:ext>
            </a:extLst>
          </p:cNvPr>
          <p:cNvSpPr/>
          <p:nvPr/>
        </p:nvSpPr>
        <p:spPr>
          <a:xfrm>
            <a:off x="86062" y="81628"/>
            <a:ext cx="11424621" cy="4801314"/>
          </a:xfrm>
          <a:prstGeom prst="rect">
            <a:avLst/>
          </a:prstGeom>
        </p:spPr>
        <p:txBody>
          <a:bodyPr wrap="square">
            <a:spAutoFit/>
          </a:bodyPr>
          <a:lstStyle/>
          <a:p>
            <a:pPr algn="just"/>
            <a:r>
              <a:rPr lang="fr-FR" dirty="0"/>
              <a:t>Bertrand Tavernier n’est pas un très bon lecteur de </a:t>
            </a:r>
            <a:r>
              <a:rPr lang="fr-FR" i="1" dirty="0"/>
              <a:t>La Princesse de Montpensier, </a:t>
            </a:r>
            <a:r>
              <a:rPr lang="fr-FR" dirty="0"/>
              <a:t>si l’on se place dans la logique du contexte esthétique dans lequel le texte a été écrit et s’il s’agissait de rester fidèle à la leçon du texte, quand la fin elle-même est totalement modifiée et certains passages relèvent sans doute de problématiques personnelles, comme la violence qu’exerce le père sur sa fille pour la convaincre de se marier avec le prince de Montpensier. </a:t>
            </a:r>
          </a:p>
          <a:p>
            <a:pPr algn="just"/>
            <a:r>
              <a:rPr lang="fr-FR" dirty="0"/>
              <a:t>Les jeunes femmes de la haute société savaient parfaitement que leur mariage était une question politique et qu’elles n’auraient pas leur mot à dire. La rébellion adolescente de la jeune fille n’a pas de sens au 17</a:t>
            </a:r>
            <a:r>
              <a:rPr lang="fr-FR" baseline="30000" dirty="0"/>
              <a:t>e</a:t>
            </a:r>
            <a:r>
              <a:rPr lang="fr-FR" dirty="0"/>
              <a:t> </a:t>
            </a:r>
            <a:r>
              <a:rPr lang="fr-FR" b="1" dirty="0"/>
              <a:t>à l’intérieur du contexte du genre sérieux, </a:t>
            </a:r>
            <a:r>
              <a:rPr lang="fr-FR" dirty="0"/>
              <a:t>surtout qu’au moment où la nouvelle est écrite il y a un exemple de renoncement à l’amour dans le mariage pour des buts politiques, celui de Louis XIV, qui renonce à sa liaison avec Marie Mancini pour épouser l’infante d’Espagne, en 1660, deux ans avant la publication de la nouvelle. Mme de Lafayette elle-même a du subir un mariage de ce type.</a:t>
            </a:r>
          </a:p>
          <a:p>
            <a:pPr algn="just"/>
            <a:r>
              <a:rPr lang="fr-FR" dirty="0"/>
              <a:t>« Tavernier insiste sur le fait que [selon lui] la nouvelle est trop chaste avec des personnages qui ne font que parler d’amour et qui y consacrent leur vie ou presque, mais qui sont paradoxalement [c’est la lecture qu’il en fait] dénués de toute sensualité : « Mme de La Fayette écrit dans une époque prude, le XVIIe siècle, sur une époque qui ne l'était pas, le XVIe, poursuit le cinéaste. Moi, j'ai la possibilité de décrire les vraies passions, d'enlever les feuilles de vigne ! » </a:t>
            </a:r>
          </a:p>
          <a:p>
            <a:pPr algn="just"/>
            <a:endParaRPr lang="fr-FR" dirty="0"/>
          </a:p>
          <a:p>
            <a:pPr algn="just"/>
            <a:r>
              <a:rPr lang="fr-FR" dirty="0"/>
              <a:t>Bien sûr il y a une certaine outrecuidance à se prononcer ainsi comme détenteur de la vérité quand on propose un film qui joue sur de nombreuses conventions et peut paraître artificiel à bien des égards.</a:t>
            </a:r>
          </a:p>
        </p:txBody>
      </p:sp>
    </p:spTree>
    <p:extLst>
      <p:ext uri="{BB962C8B-B14F-4D97-AF65-F5344CB8AC3E}">
        <p14:creationId xmlns:p14="http://schemas.microsoft.com/office/powerpoint/2010/main" val="2344140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3FB8BD-8C8A-4686-B4BE-2076333C72B4}"/>
              </a:ext>
            </a:extLst>
          </p:cNvPr>
          <p:cNvSpPr/>
          <p:nvPr/>
        </p:nvSpPr>
        <p:spPr>
          <a:xfrm>
            <a:off x="402216" y="351641"/>
            <a:ext cx="10940528" cy="5355312"/>
          </a:xfrm>
          <a:prstGeom prst="rect">
            <a:avLst/>
          </a:prstGeom>
        </p:spPr>
        <p:txBody>
          <a:bodyPr wrap="square">
            <a:spAutoFit/>
          </a:bodyPr>
          <a:lstStyle/>
          <a:p>
            <a:pPr algn="just"/>
            <a:r>
              <a:rPr lang="fr-FR" dirty="0"/>
              <a:t>Sauf que le propos de Mme de Lafayette n’est pas prude parce que l’époque serait prude ( ce qui est évidemment absurde), mais parce que son dessein est vraisemblablement en partie religieux, déplorant que l’amour ne puisse être sublimé parce qu’il y a justement la dimension charnelle et qu’elle choisit pour en parler une forme sérieuse, qui lui interdit donc de déroger à la bienséance. Faire se consommer la liaison entre Mme de Montpensier et le duc de Guise, ne pas faire mourir Mme de Montpensier, c’est carrément aller à l’encontre de la leçon morale de la nouvelle. On comprend bien qu’il est plus attractif pour un cinéaste du 21</a:t>
            </a:r>
            <a:r>
              <a:rPr lang="fr-FR" baseline="30000" dirty="0"/>
              <a:t>e</a:t>
            </a:r>
            <a:r>
              <a:rPr lang="fr-FR" dirty="0"/>
              <a:t> siècle de construire une scène où Marie surprend la servante dans des ébats que de chercher à rendre la tension qui existe justement entre le devoir et le plaisir, où se situe la réflexion de la nouvelle, parce que cette tension n’est pas cinématographique. </a:t>
            </a:r>
          </a:p>
          <a:p>
            <a:pPr algn="just"/>
            <a:r>
              <a:rPr lang="fr-FR" dirty="0"/>
              <a:t>Le problème est donc ici celui d’un malentendu entre deux arts, la littérature et le cinéma , deux artistes, Mme de Lafayette et Bertrand Tavernier, une femme érudite, qui propose une réflexion originale sur la condition féminine, dont on ne saurait dire si elle est féministe et un homme qui l’est moins, qui se sert de la nouvelle pour proposer la réflexion d’un homme qui se croit féministe parce qu’il montre une jeune fille aller au bout de ses désirs et se fourvoyer le faisant.</a:t>
            </a:r>
          </a:p>
          <a:p>
            <a:pPr algn="just"/>
            <a:r>
              <a:rPr lang="fr-FR" dirty="0"/>
              <a:t>On est amené à comparer une nouvelle, genre de la brièveté, dont la lecture prend à peine une heure, qui joue sciemment des silences pour que ce soit le lecteur qui fasse sa route morale à travers l’histoire à un film qui réussit à être plus long que le récit qu’il adapte et qui assène avec des moyens un peu grossiers une leçon qu’on peut quand même penser un peu équivoque: il fait l’éloge de Marie de Montpensier comme femme libre et pourtant met en scène sa « chute » là où la nouvelle ne la fait pas choir, dans une scène digne du vaudeville, ce qui la conduit à une solitude dont on se demande ce qu’elle symbolise.</a:t>
            </a:r>
          </a:p>
        </p:txBody>
      </p:sp>
    </p:spTree>
    <p:extLst>
      <p:ext uri="{BB962C8B-B14F-4D97-AF65-F5344CB8AC3E}">
        <p14:creationId xmlns:p14="http://schemas.microsoft.com/office/powerpoint/2010/main" val="367240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49E8D03-A7C6-4E48-8399-A502EB5B0B2F}"/>
              </a:ext>
            </a:extLst>
          </p:cNvPr>
          <p:cNvSpPr txBox="1"/>
          <p:nvPr/>
        </p:nvSpPr>
        <p:spPr>
          <a:xfrm>
            <a:off x="1226636" y="2219093"/>
            <a:ext cx="8445774" cy="523220"/>
          </a:xfrm>
          <a:prstGeom prst="rect">
            <a:avLst/>
          </a:prstGeom>
          <a:noFill/>
        </p:spPr>
        <p:txBody>
          <a:bodyPr wrap="none" rtlCol="0">
            <a:spAutoFit/>
          </a:bodyPr>
          <a:lstStyle/>
          <a:p>
            <a:r>
              <a:rPr lang="fr-FR" sz="2800" dirty="0"/>
              <a:t>Lire une œuvre classique/précieuse : quelques difficultés</a:t>
            </a:r>
          </a:p>
        </p:txBody>
      </p:sp>
    </p:spTree>
    <p:extLst>
      <p:ext uri="{BB962C8B-B14F-4D97-AF65-F5344CB8AC3E}">
        <p14:creationId xmlns:p14="http://schemas.microsoft.com/office/powerpoint/2010/main" val="55073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BFE4069-6F08-4A89-827B-05F9A159376E}"/>
              </a:ext>
            </a:extLst>
          </p:cNvPr>
          <p:cNvSpPr txBox="1"/>
          <p:nvPr/>
        </p:nvSpPr>
        <p:spPr>
          <a:xfrm>
            <a:off x="133490" y="197346"/>
            <a:ext cx="11925019" cy="7017306"/>
          </a:xfrm>
          <a:prstGeom prst="rect">
            <a:avLst/>
          </a:prstGeom>
          <a:noFill/>
        </p:spPr>
        <p:txBody>
          <a:bodyPr wrap="square" rtlCol="0">
            <a:spAutoFit/>
          </a:bodyPr>
          <a:lstStyle/>
          <a:p>
            <a:r>
              <a:rPr lang="fr-FR" sz="2400" dirty="0"/>
              <a:t>Quelques éléments de rappel sur l’esthétique classique:</a:t>
            </a:r>
          </a:p>
          <a:p>
            <a:endParaRPr lang="fr-FR" sz="2400" dirty="0"/>
          </a:p>
          <a:p>
            <a:pPr algn="just"/>
            <a:r>
              <a:rPr lang="fr-FR" sz="2400" dirty="0">
                <a:solidFill>
                  <a:srgbClr val="FF0000"/>
                </a:solidFill>
              </a:rPr>
              <a:t>Une esthétique régulée</a:t>
            </a:r>
            <a:r>
              <a:rPr lang="fr-FR" sz="2400" dirty="0"/>
              <a:t>: l’écriture s’établit en fonction de </a:t>
            </a:r>
            <a:r>
              <a:rPr lang="fr-FR" sz="2400" dirty="0">
                <a:solidFill>
                  <a:srgbClr val="FF0000"/>
                </a:solidFill>
              </a:rPr>
              <a:t>règles établies depuis l’Antiquité</a:t>
            </a:r>
            <a:r>
              <a:rPr lang="fr-FR" sz="2400" dirty="0"/>
              <a:t>. </a:t>
            </a:r>
          </a:p>
          <a:p>
            <a:pPr algn="just"/>
            <a:r>
              <a:rPr lang="fr-FR" sz="2400" dirty="0"/>
              <a:t>Le critère de réussite d’un ouvrage à cette époque est </a:t>
            </a:r>
            <a:r>
              <a:rPr lang="fr-FR" sz="2400" dirty="0">
                <a:solidFill>
                  <a:srgbClr val="FF0000"/>
                </a:solidFill>
              </a:rPr>
              <a:t>l’adéquation de l’ouvrage aux règles</a:t>
            </a:r>
            <a:r>
              <a:rPr lang="fr-FR" sz="2400" dirty="0"/>
              <a:t>.</a:t>
            </a:r>
          </a:p>
          <a:p>
            <a:pPr algn="just"/>
            <a:r>
              <a:rPr lang="fr-FR" sz="2400" dirty="0"/>
              <a:t>Cela correspond à un fonctionnement social où </a:t>
            </a:r>
            <a:r>
              <a:rPr lang="fr-FR" sz="2400" dirty="0">
                <a:solidFill>
                  <a:srgbClr val="FF0000"/>
                </a:solidFill>
              </a:rPr>
              <a:t>chacun trouve sa place dans la société en fonction de sa naissance</a:t>
            </a:r>
            <a:r>
              <a:rPr lang="fr-FR" sz="2400" dirty="0"/>
              <a:t>: on naît membre de la noblesse ou du Tiers-Etat, on peut devenir membre du clergé.</a:t>
            </a:r>
          </a:p>
          <a:p>
            <a:pPr algn="just"/>
            <a:r>
              <a:rPr lang="fr-FR" sz="2400" dirty="0"/>
              <a:t>Déroger aux règles d’écriture peut être assimilé, dans ces conditions, à la volonté de créer un désordre social, en particulier quand les sujets abordés posent des questions religieuses, politiques ou sociales.</a:t>
            </a:r>
          </a:p>
          <a:p>
            <a:pPr algn="just"/>
            <a:r>
              <a:rPr lang="fr-FR" sz="2400" dirty="0"/>
              <a:t>Au XVIIe siècle il existe des ouvrages qui déclenchent des querelles. Ces querelles sont liées aux règles: </a:t>
            </a:r>
          </a:p>
          <a:p>
            <a:pPr marL="285750" indent="-285750" algn="just">
              <a:buFontTx/>
              <a:buChar char="-"/>
            </a:pPr>
            <a:r>
              <a:rPr lang="fr-FR" sz="2400" dirty="0"/>
              <a:t>Querelle du </a:t>
            </a:r>
            <a:r>
              <a:rPr lang="fr-FR" sz="2400" i="1" dirty="0"/>
              <a:t>Cid :</a:t>
            </a:r>
            <a:r>
              <a:rPr lang="fr-FR" sz="2400" dirty="0"/>
              <a:t> règle des trois unités, de la vraisemblance, de la bienséance.</a:t>
            </a:r>
          </a:p>
          <a:p>
            <a:pPr marL="285750" indent="-285750" algn="just">
              <a:buFontTx/>
              <a:buChar char="-"/>
            </a:pPr>
            <a:r>
              <a:rPr lang="fr-FR" sz="2400" dirty="0"/>
              <a:t>Querelle de </a:t>
            </a:r>
            <a:r>
              <a:rPr lang="fr-FR" sz="2400" i="1" dirty="0"/>
              <a:t>L’Ecole des femmes: </a:t>
            </a:r>
            <a:r>
              <a:rPr lang="fr-FR" sz="2400" dirty="0"/>
              <a:t>règle de la bienséance</a:t>
            </a:r>
          </a:p>
          <a:p>
            <a:pPr marL="285750" indent="-285750" algn="just">
              <a:buFontTx/>
              <a:buChar char="-"/>
            </a:pPr>
            <a:r>
              <a:rPr lang="fr-FR" sz="2400" dirty="0"/>
              <a:t>Querelle de</a:t>
            </a:r>
            <a:r>
              <a:rPr lang="fr-FR" sz="2400" i="1" dirty="0"/>
              <a:t> Tartuffe</a:t>
            </a:r>
            <a:r>
              <a:rPr lang="fr-FR" sz="2400" dirty="0"/>
              <a:t>: règle de la bienséance</a:t>
            </a:r>
          </a:p>
          <a:p>
            <a:pPr marL="285750" indent="-285750" algn="just">
              <a:buFontTx/>
              <a:buChar char="-"/>
            </a:pPr>
            <a:r>
              <a:rPr lang="fr-FR" sz="2400" dirty="0"/>
              <a:t>Querelle de </a:t>
            </a:r>
            <a:r>
              <a:rPr lang="fr-FR" sz="2400" i="1" dirty="0"/>
              <a:t>Dom Juan</a:t>
            </a:r>
            <a:r>
              <a:rPr lang="fr-FR" sz="2400" dirty="0"/>
              <a:t>: querelle de la bienséance</a:t>
            </a:r>
          </a:p>
          <a:p>
            <a:pPr marL="285750" indent="-285750" algn="just">
              <a:buFontTx/>
              <a:buChar char="-"/>
            </a:pPr>
            <a:r>
              <a:rPr lang="fr-FR" sz="2400" dirty="0"/>
              <a:t>Enfin, querelle autour de </a:t>
            </a:r>
            <a:r>
              <a:rPr lang="fr-FR" sz="2400" i="1" dirty="0"/>
              <a:t>La Princesse de Clèves</a:t>
            </a:r>
            <a:r>
              <a:rPr lang="fr-FR" sz="2400" dirty="0"/>
              <a:t>: querelle sur la vraisemblance et la bienséance.</a:t>
            </a:r>
          </a:p>
          <a:p>
            <a:pPr marL="285750" indent="-285750">
              <a:buFontTx/>
              <a:buChar char="-"/>
            </a:pPr>
            <a:endParaRPr lang="fr-FR" dirty="0"/>
          </a:p>
        </p:txBody>
      </p:sp>
    </p:spTree>
    <p:extLst>
      <p:ext uri="{BB962C8B-B14F-4D97-AF65-F5344CB8AC3E}">
        <p14:creationId xmlns:p14="http://schemas.microsoft.com/office/powerpoint/2010/main" val="1874420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368B97-4463-48A0-972A-B9A4482A84A9}"/>
              </a:ext>
            </a:extLst>
          </p:cNvPr>
          <p:cNvSpPr/>
          <p:nvPr/>
        </p:nvSpPr>
        <p:spPr>
          <a:xfrm>
            <a:off x="363984" y="889844"/>
            <a:ext cx="11523216" cy="6278642"/>
          </a:xfrm>
          <a:prstGeom prst="rect">
            <a:avLst/>
          </a:prstGeom>
        </p:spPr>
        <p:txBody>
          <a:bodyPr wrap="square">
            <a:spAutoFit/>
          </a:bodyPr>
          <a:lstStyle/>
          <a:p>
            <a:pPr algn="just"/>
            <a:r>
              <a:rPr lang="fr-FR" sz="2400" dirty="0"/>
              <a:t>A considérer ces exemples, on voit bien que si les règles de « fonctionnement » des genres sont importantes ( règle des 24h, de l’unité d’action, de l’unité de lieu, pour le théâtre), bien plus importantes encore sont </a:t>
            </a:r>
            <a:r>
              <a:rPr lang="fr-FR" sz="2400" dirty="0">
                <a:solidFill>
                  <a:srgbClr val="FF0000"/>
                </a:solidFill>
              </a:rPr>
              <a:t>les règles morales, vraisemblance et bienséance,</a:t>
            </a:r>
            <a:r>
              <a:rPr lang="fr-FR" sz="2400" dirty="0"/>
              <a:t> qui toutes les deux engagent une </a:t>
            </a:r>
            <a:r>
              <a:rPr lang="fr-FR" sz="2400" dirty="0">
                <a:solidFill>
                  <a:srgbClr val="FF0000"/>
                </a:solidFill>
              </a:rPr>
              <a:t>réflexion sur la représentation de la réalité</a:t>
            </a:r>
            <a:r>
              <a:rPr lang="fr-FR" sz="2400" dirty="0"/>
              <a:t>. Cela concerne les genres de la représentation: le théâtre et les genres narratifs qui ont pour objet la « réalité », même si on verra que c’est loin d’être si simple à déterminer, romans et nouvelles;</a:t>
            </a:r>
          </a:p>
          <a:p>
            <a:pPr algn="just"/>
            <a:r>
              <a:rPr lang="fr-FR" sz="2400" dirty="0"/>
              <a:t>Le seul texte qui régule la représentation de la réalité est </a:t>
            </a:r>
            <a:r>
              <a:rPr lang="fr-FR" sz="2400" i="1" dirty="0"/>
              <a:t>La Poétique d’Aristote</a:t>
            </a:r>
            <a:r>
              <a:rPr lang="fr-FR" sz="2400" dirty="0"/>
              <a:t>, au moment où Mme de Lafayette écrit </a:t>
            </a:r>
            <a:r>
              <a:rPr lang="fr-FR" sz="2400" i="1" dirty="0"/>
              <a:t>La Princesse de Montpensier</a:t>
            </a:r>
            <a:r>
              <a:rPr lang="fr-FR" sz="2400" dirty="0"/>
              <a:t>. Mais il ne parle pas des genres narratifs…Quand Mme de Lafayette écrit </a:t>
            </a:r>
            <a:r>
              <a:rPr lang="fr-FR" sz="2400" i="1" dirty="0"/>
              <a:t>La Princesse de Clèves</a:t>
            </a:r>
            <a:r>
              <a:rPr lang="fr-FR" sz="2400" dirty="0"/>
              <a:t>, un autre texte existe, du père Huet, </a:t>
            </a:r>
            <a:r>
              <a:rPr lang="fr-FR" sz="2400" i="1" dirty="0"/>
              <a:t>Le Traité de l’origine des romans</a:t>
            </a:r>
            <a:r>
              <a:rPr lang="fr-FR" sz="2400" dirty="0"/>
              <a:t>, paru en 1670, en préface de l’édition de </a:t>
            </a:r>
            <a:r>
              <a:rPr lang="fr-FR" sz="2400" i="1" dirty="0" err="1"/>
              <a:t>Zaïde</a:t>
            </a:r>
            <a:r>
              <a:rPr lang="fr-FR" sz="2400" dirty="0"/>
              <a:t>, un roman qu’elle a écrit. Elle écrit donc dans le moment où on cherche à théoriser autour de la représentation de la réalité dans le genre narratif et fait partie du cercle intellectuel de ceux qui réfléchissent à cette question.</a:t>
            </a:r>
          </a:p>
          <a:p>
            <a:pPr algn="just"/>
            <a:endParaRPr lang="fr-FR" sz="2400" dirty="0"/>
          </a:p>
          <a:p>
            <a:pPr algn="just"/>
            <a:r>
              <a:rPr lang="fr-FR" sz="2400" dirty="0"/>
              <a:t>Que disent ces textes théoriques?</a:t>
            </a:r>
          </a:p>
          <a:p>
            <a:pPr algn="just"/>
            <a:endParaRPr lang="fr-FR" dirty="0"/>
          </a:p>
        </p:txBody>
      </p:sp>
    </p:spTree>
    <p:extLst>
      <p:ext uri="{BB962C8B-B14F-4D97-AF65-F5344CB8AC3E}">
        <p14:creationId xmlns:p14="http://schemas.microsoft.com/office/powerpoint/2010/main" val="48329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B68189-A8E8-4A95-B00D-540FB5A73CB2}"/>
              </a:ext>
            </a:extLst>
          </p:cNvPr>
          <p:cNvSpPr/>
          <p:nvPr/>
        </p:nvSpPr>
        <p:spPr>
          <a:xfrm>
            <a:off x="0" y="0"/>
            <a:ext cx="12192000" cy="6740307"/>
          </a:xfrm>
          <a:prstGeom prst="rect">
            <a:avLst/>
          </a:prstGeom>
        </p:spPr>
        <p:txBody>
          <a:bodyPr wrap="square">
            <a:spAutoFit/>
          </a:bodyPr>
          <a:lstStyle/>
          <a:p>
            <a:pPr algn="just"/>
            <a:r>
              <a:rPr lang="fr-FR" sz="2400" dirty="0"/>
              <a:t>La vraisemblance pour Aristote se distingue de l’exigence de vérité empirique ou factuelle à laquelle est soumis l’historien ou plus exactement le chroniqueur </a:t>
            </a:r>
            <a:r>
              <a:rPr lang="fr-FR" sz="2400" dirty="0">
                <a:solidFill>
                  <a:srgbClr val="FF0000"/>
                </a:solidFill>
              </a:rPr>
              <a:t>: « le rôle du poète est de dire non pas ce qui a eu lieu réellement, mais ce qui pourrait avoir lieu dans l’ordre du vraisemblable et du nécessaire » </a:t>
            </a:r>
            <a:r>
              <a:rPr lang="fr-FR" sz="2400" dirty="0"/>
              <a:t>trouve-t-on au chapitre 9 de la </a:t>
            </a:r>
            <a:r>
              <a:rPr lang="fr-FR" sz="2400" i="1" dirty="0"/>
              <a:t>Poétique</a:t>
            </a:r>
            <a:r>
              <a:rPr lang="fr-FR" sz="2400" dirty="0"/>
              <a:t> (1980 : 65 ; 51 a 36). Si la vraisemblance se conçoit comme ce qui est probable dans l’ordre du réel, </a:t>
            </a:r>
            <a:r>
              <a:rPr lang="fr-FR" sz="2400" dirty="0">
                <a:solidFill>
                  <a:srgbClr val="FF0000"/>
                </a:solidFill>
              </a:rPr>
              <a:t>elle n’est donc pas la simple imitation d’une action réelle ou attestée</a:t>
            </a:r>
            <a:r>
              <a:rPr lang="fr-FR" sz="2400" dirty="0"/>
              <a:t>. </a:t>
            </a:r>
          </a:p>
          <a:p>
            <a:pPr algn="just"/>
            <a:r>
              <a:rPr lang="fr-FR" sz="2400" dirty="0"/>
              <a:t>Son objet n’est donc pas la réalité mais l’organisation de celle-ci en une logique « probable ».</a:t>
            </a:r>
          </a:p>
          <a:p>
            <a:pPr algn="just"/>
            <a:endParaRPr lang="fr-FR" sz="2400" dirty="0"/>
          </a:p>
          <a:p>
            <a:pPr algn="just"/>
            <a:r>
              <a:rPr lang="fr-FR" sz="2400" dirty="0"/>
              <a:t>Elle est pour cette raison </a:t>
            </a:r>
            <a:r>
              <a:rPr lang="fr-FR" sz="2400" dirty="0">
                <a:solidFill>
                  <a:srgbClr val="FF0000"/>
                </a:solidFill>
              </a:rPr>
              <a:t>liée à l’exigence logique de la mise en intrigue qui doit ordonner les événements selon un enchaînement nécessaire</a:t>
            </a:r>
            <a:r>
              <a:rPr lang="fr-FR" sz="2400" dirty="0"/>
              <a:t>. Alors que le texte de l’historien se trouve dépendant de la succession souvent décousue et accidentelle des faits, </a:t>
            </a:r>
            <a:r>
              <a:rPr lang="fr-FR" sz="2400" dirty="0">
                <a:solidFill>
                  <a:srgbClr val="FF0000"/>
                </a:solidFill>
              </a:rPr>
              <a:t>le poète doit ordonner les événements et les placer dans un rapport de causalité qui permet ainsi de quitter le singulier et le contingent pour atteindre une représentation du réel plus générale, unifiée et signifiante</a:t>
            </a:r>
            <a:r>
              <a:rPr lang="fr-FR" sz="2400" dirty="0"/>
              <a:t>. </a:t>
            </a:r>
          </a:p>
          <a:p>
            <a:pPr algn="just"/>
            <a:endParaRPr lang="fr-FR" sz="2400" dirty="0"/>
          </a:p>
          <a:p>
            <a:pPr algn="just"/>
            <a:r>
              <a:rPr lang="fr-FR" sz="2400" dirty="0"/>
              <a:t>Le récit du poète trouverait là </a:t>
            </a:r>
            <a:r>
              <a:rPr lang="fr-FR" sz="2400" dirty="0">
                <a:solidFill>
                  <a:srgbClr val="FF0000"/>
                </a:solidFill>
              </a:rPr>
              <a:t>une supériorité philosophique par rapport au récit de l’historien </a:t>
            </a:r>
            <a:r>
              <a:rPr lang="fr-FR" sz="2400" dirty="0"/>
              <a:t>pour sa part lié au dysfonctionnement du réel, c’est-à-dire à l’absence de liens palpables et visibles entre les divers événements (c’est ce que suggère Aristote). </a:t>
            </a:r>
          </a:p>
          <a:p>
            <a:pPr algn="just"/>
            <a:r>
              <a:rPr lang="fr-FR" sz="2400" dirty="0"/>
              <a:t>Aristote ne définit que le théâtre et l’épopée. Il ne parle pas des autres genres.</a:t>
            </a:r>
          </a:p>
        </p:txBody>
      </p:sp>
    </p:spTree>
    <p:extLst>
      <p:ext uri="{BB962C8B-B14F-4D97-AF65-F5344CB8AC3E}">
        <p14:creationId xmlns:p14="http://schemas.microsoft.com/office/powerpoint/2010/main" val="1143388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41AE57-D80D-4598-9FB4-12200912758D}"/>
              </a:ext>
            </a:extLst>
          </p:cNvPr>
          <p:cNvSpPr/>
          <p:nvPr/>
        </p:nvSpPr>
        <p:spPr>
          <a:xfrm>
            <a:off x="684903" y="779525"/>
            <a:ext cx="10822193" cy="5909310"/>
          </a:xfrm>
          <a:prstGeom prst="rect">
            <a:avLst/>
          </a:prstGeom>
        </p:spPr>
        <p:txBody>
          <a:bodyPr wrap="square">
            <a:spAutoFit/>
          </a:bodyPr>
          <a:lstStyle/>
          <a:p>
            <a:pPr algn="just"/>
            <a:r>
              <a:rPr lang="fr-FR" dirty="0">
                <a:solidFill>
                  <a:srgbClr val="FF0000"/>
                </a:solidFill>
              </a:rPr>
              <a:t>La vraisemblance repose ainsi sur</a:t>
            </a:r>
            <a:r>
              <a:rPr lang="fr-FR" dirty="0"/>
              <a:t> la conformité des événements et des caractères aux croyances, aux opinions et aux représentations du réel en vigueur, c’est-à-dire </a:t>
            </a:r>
            <a:r>
              <a:rPr lang="fr-FR" dirty="0">
                <a:solidFill>
                  <a:srgbClr val="FF0000"/>
                </a:solidFill>
              </a:rPr>
              <a:t>le probable (et non pas le réel, la vérité historique). </a:t>
            </a:r>
            <a:r>
              <a:rPr lang="fr-FR" dirty="0"/>
              <a:t>Elle tient donc aussi à </a:t>
            </a:r>
            <a:r>
              <a:rPr lang="fr-FR" dirty="0">
                <a:solidFill>
                  <a:srgbClr val="FF0000"/>
                </a:solidFill>
              </a:rPr>
              <a:t>l’organisation logique du récit </a:t>
            </a:r>
            <a:r>
              <a:rPr lang="fr-FR" dirty="0"/>
              <a:t>qui unifie les actions et les articule aux caractères des personnages. Cette nécessité créée par la mise en intrigue </a:t>
            </a:r>
            <a:r>
              <a:rPr lang="fr-FR" dirty="0">
                <a:solidFill>
                  <a:srgbClr val="FF0000"/>
                </a:solidFill>
              </a:rPr>
              <a:t>contribue d’ailleurs à rendre acceptable ce qui pourrait échapper, à première vue, à l’ordre du probable, parce que cela devient nécessaire dans la logique du récit. </a:t>
            </a:r>
          </a:p>
          <a:p>
            <a:pPr algn="just"/>
            <a:endParaRPr lang="fr-FR"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r>
              <a:rPr lang="fr-FR" dirty="0">
                <a:latin typeface="Calibri" panose="020F0502020204030204" pitchFamily="34" charset="0"/>
                <a:ea typeface="Calibri" panose="020F0502020204030204" pitchFamily="34" charset="0"/>
                <a:cs typeface="Times New Roman" panose="02020603050405020304" pitchFamily="18" charset="0"/>
              </a:rPr>
              <a:t>Les théoriciens classiques, dont le père Huet, sont fidèles au modèle donné par Aristote: </a:t>
            </a:r>
            <a:r>
              <a:rPr lang="fr-FR" dirty="0">
                <a:solidFill>
                  <a:srgbClr val="FF0000"/>
                </a:solidFill>
                <a:latin typeface="Calibri" panose="020F0502020204030204" pitchFamily="34" charset="0"/>
                <a:ea typeface="Calibri" panose="020F0502020204030204" pitchFamily="34" charset="0"/>
                <a:cs typeface="Times New Roman" panose="02020603050405020304" pitchFamily="18" charset="0"/>
              </a:rPr>
              <a:t>l’art doit imiter la nature et présenter du « vrai », qui n’est pas le réalisme à proprement parler mais la vraisemblance, qui doit donner aux lecteurs l’illusion que ce qui est fictionnel est vrai</a:t>
            </a:r>
            <a:r>
              <a:rPr lang="fr-FR" dirty="0">
                <a:latin typeface="Calibri" panose="020F0502020204030204" pitchFamily="34" charset="0"/>
                <a:ea typeface="Calibri" panose="020F0502020204030204" pitchFamily="34" charset="0"/>
                <a:cs typeface="Times New Roman" panose="02020603050405020304" pitchFamily="18" charset="0"/>
              </a:rPr>
              <a:t>. Par cette représentation l’art a un but cathartique. Il permet aux hommes de se libérer de leurs passions. Cette définition est lié à l’idée de </a:t>
            </a:r>
            <a:r>
              <a:rPr lang="fr-FR" dirty="0">
                <a:solidFill>
                  <a:srgbClr val="FF0000"/>
                </a:solidFill>
                <a:latin typeface="Calibri" panose="020F0502020204030204" pitchFamily="34" charset="0"/>
                <a:ea typeface="Calibri" panose="020F0502020204030204" pitchFamily="34" charset="0"/>
                <a:cs typeface="Times New Roman" panose="02020603050405020304" pitchFamily="18" charset="0"/>
              </a:rPr>
              <a:t>bienséance</a:t>
            </a:r>
            <a:r>
              <a:rPr lang="fr-FR" dirty="0">
                <a:latin typeface="Calibri" panose="020F0502020204030204" pitchFamily="34" charset="0"/>
                <a:ea typeface="Calibri" panose="020F0502020204030204" pitchFamily="34" charset="0"/>
                <a:cs typeface="Times New Roman" panose="02020603050405020304" pitchFamily="18" charset="0"/>
              </a:rPr>
              <a:t>: c’est ce qui est </a:t>
            </a:r>
            <a:r>
              <a:rPr lang="fr-FR" dirty="0">
                <a:solidFill>
                  <a:srgbClr val="FF0000"/>
                </a:solidFill>
                <a:latin typeface="Calibri" panose="020F0502020204030204" pitchFamily="34" charset="0"/>
                <a:ea typeface="Calibri" panose="020F0502020204030204" pitchFamily="34" charset="0"/>
                <a:cs typeface="Times New Roman" panose="02020603050405020304" pitchFamily="18" charset="0"/>
              </a:rPr>
              <a:t>reconnu comme probable à l’intérieur de conventions sociales, morales, religieuses et qui convient à un idéal de politesse qui régule la société mais aussi le corps, en conformité avec la morale et la religion.</a:t>
            </a:r>
          </a:p>
          <a:p>
            <a:pPr algn="just"/>
            <a:r>
              <a:rPr lang="fr-FR" dirty="0"/>
              <a:t>Ainsi si à première vue il n’est pas vraisemblable qu’une femme avoue à son mari qu’elle en aime un autre, comme le fait la princesse de Clèves, la mise en intrigue faite par Mme de Lafayette rend nécessaire l’aveu, parce qu’il entre dans la logique inéluctable du récit, organisée par le caractère des personnages et les codes moraux auxquels ils obéissent. Cet invraisemblable devient dès lors acceptable et les codes moraux se plient alors à la mise en intrigue (ou est-ce l’inverse?).</a:t>
            </a:r>
          </a:p>
          <a:p>
            <a:pPr algn="just"/>
            <a:r>
              <a:rPr lang="fr-FR" dirty="0"/>
              <a:t>Cette organisation héritée d’Aristote est prégnante dans les récits de Mme de Lafayette, dont l’objet, malgré le cadre historique du récit, n’est pas la vérité historique mais la vraisemblance et à travers elle une certaine vérité morale et sociale, un discours sur l’amour assez pessimiste et une vision pré-féministe de la condition des femmes.</a:t>
            </a:r>
          </a:p>
          <a:p>
            <a:endParaRPr lang="fr-FR" dirty="0"/>
          </a:p>
        </p:txBody>
      </p:sp>
    </p:spTree>
    <p:extLst>
      <p:ext uri="{BB962C8B-B14F-4D97-AF65-F5344CB8AC3E}">
        <p14:creationId xmlns:p14="http://schemas.microsoft.com/office/powerpoint/2010/main" val="802468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C7DF30-4E69-40FA-B02E-9031C93964EE}"/>
              </a:ext>
            </a:extLst>
          </p:cNvPr>
          <p:cNvSpPr/>
          <p:nvPr/>
        </p:nvSpPr>
        <p:spPr>
          <a:xfrm>
            <a:off x="216946" y="286023"/>
            <a:ext cx="11758108" cy="6463308"/>
          </a:xfrm>
          <a:prstGeom prst="rect">
            <a:avLst/>
          </a:prstGeom>
        </p:spPr>
        <p:txBody>
          <a:bodyPr wrap="square">
            <a:spAutoFit/>
          </a:bodyPr>
          <a:lstStyle/>
          <a:p>
            <a:pPr algn="just"/>
            <a:r>
              <a:rPr lang="fr-FR" dirty="0"/>
              <a:t>« La « science des romans » est fondée sur la politesse : le roman peut enseigner en divertissant mais ne doit pas présenter une apparence doctrinale. « Un Poète peut impunément pécher contre la Chronologie et contre l'Histoire pourvu que la faute ne soit pas grossière », c'</a:t>
            </a:r>
            <a:r>
              <a:rPr lang="fr-FR" dirty="0" err="1"/>
              <a:t>està</a:t>
            </a:r>
            <a:r>
              <a:rPr lang="fr-FR" dirty="0"/>
              <a:t>-dire pourvu qu'il demeure dans les limites de la vraisemblance. Il faut donc exclure les termes techniques et « ne traiter les arts qu'autant qu'il faut pour l'intelligence de sa narration, ou pour l'ornement de sa Fable, sans aller au-delà de ce que tout le monde sait ».</a:t>
            </a:r>
          </a:p>
          <a:p>
            <a:pPr algn="just"/>
            <a:r>
              <a:rPr lang="fr-FR" dirty="0"/>
              <a:t>Huet attribue le rôle d'initiatrice joué par la France dans le développement de l'« art » du roman à l'important rôle des femmes dans la société, tout en critiquant leur manque d’érudition.</a:t>
            </a:r>
          </a:p>
          <a:p>
            <a:pPr algn="just"/>
            <a:r>
              <a:rPr lang="fr-FR" dirty="0"/>
              <a:t>Exposant la nécessité de connaître les passions, il s'attache à montrer que les romans peuvent jouer le rôle de « précepteurs muets » : «[...] rien ne dérouille tant l'esprit, ne sert tant à le façonner et à le rendre propre au monde, que la lecture des bons Romans ». Le roman moderne doit donc mettre en scène les passions d'une façon qui les fasse connaître sans les rendre périlleuses, comme le font les ouvrages « de ce temps » où « on [ne trouve] pas une parole, pas une expression qui puisse blesser les oreilles chastes, pas une action qui puisse offenser la pudeur » </a:t>
            </a:r>
          </a:p>
          <a:p>
            <a:pPr algn="just"/>
            <a:r>
              <a:rPr lang="fr-FR" dirty="0"/>
              <a:t>« C'est ce que font les Romans ; il ne faut point de contention d'esprit pour les comprendre, il n'y a point de grands raisonnements à faire, il ne faut point se fatiguer la mémoire, il ne faut qu'imaginer. Ils n'émeuvent nos passions, que pour les apaiser ; ils n'excitent notre crainte ou notre compassion, que pour nous faire voir hors du péril ou de la misère, ceux pour qui nous craignons, ou que nous plaignons ; ils ne touchent notre tendresse, que pour nous faire voir heureux ceux que nous aimons, ils ne nous donnent de la haine que pour nous faire voir misérables ceux que nous haïssons ; enfin toutes nos passions s'y trouvent agréablement excitées et calmées ». Décrite comme un mouvement de flux et de reflux qui affecte l'imagination et les passions du lecteur, l'action du roman ainsi conçue est, sinon utile et agréable, du moins neutre. Le passage, qui constitue une réponse textuelle aux textes de Nicole et de Lamy, conteste donc l'opinion selon laquelle, en imprimant une idée aimable de la concupiscence, le roman ne donne pas en même temps les moyens de la contrôler. »</a:t>
            </a:r>
          </a:p>
          <a:p>
            <a:pPr algn="just"/>
            <a:r>
              <a:rPr lang="fr-FR" dirty="0"/>
              <a:t>LE TRAITÉ DE L'ORIGINE DES ROMANS DE HUET, APOLOGIE DU ROMAN BAROQUE OU POÉTIQUEDU ROMAN CLASSIQUE ?</a:t>
            </a:r>
          </a:p>
          <a:p>
            <a:pPr algn="just"/>
            <a:r>
              <a:rPr lang="fr-FR" dirty="0"/>
              <a:t>Communication de Mme Camille ESMEIN (Université de Paris - </a:t>
            </a:r>
            <a:r>
              <a:rPr lang="fr-FR" dirty="0" err="1"/>
              <a:t>Sorbonně</a:t>
            </a:r>
            <a:r>
              <a:rPr lang="fr-FR" dirty="0"/>
              <a:t>) au </a:t>
            </a:r>
            <a:r>
              <a:rPr lang="fr-FR" dirty="0" err="1"/>
              <a:t>LVe</a:t>
            </a:r>
            <a:r>
              <a:rPr lang="fr-FR" dirty="0"/>
              <a:t> Congrès de Y Association, le 9 juillet 2003 </a:t>
            </a:r>
          </a:p>
        </p:txBody>
      </p:sp>
    </p:spTree>
    <p:extLst>
      <p:ext uri="{BB962C8B-B14F-4D97-AF65-F5344CB8AC3E}">
        <p14:creationId xmlns:p14="http://schemas.microsoft.com/office/powerpoint/2010/main" val="1810369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C2B20F-119D-4257-9FC6-75FD6473AE72}"/>
              </a:ext>
            </a:extLst>
          </p:cNvPr>
          <p:cNvSpPr/>
          <p:nvPr/>
        </p:nvSpPr>
        <p:spPr>
          <a:xfrm>
            <a:off x="196850" y="269439"/>
            <a:ext cx="11798300" cy="7386638"/>
          </a:xfrm>
          <a:prstGeom prst="rect">
            <a:avLst/>
          </a:prstGeom>
        </p:spPr>
        <p:txBody>
          <a:bodyPr wrap="square">
            <a:spAutoFit/>
          </a:bodyPr>
          <a:lstStyle/>
          <a:p>
            <a:pPr algn="just"/>
            <a:r>
              <a:rPr lang="fr-FR" sz="2400" dirty="0"/>
              <a:t>Cette visée morale est très nette dans la nouvelle, qui cherche à entraîner la réflexion sur les conséquences d’un manque de vertu ( ou sur les conséquences extrêmes d’une société </a:t>
            </a:r>
            <a:r>
              <a:rPr lang="fr-FR" sz="2400" dirty="0" err="1"/>
              <a:t>patriarchale</a:t>
            </a:r>
            <a:r>
              <a:rPr lang="fr-FR" sz="2400" dirty="0"/>
              <a:t> dont la princesse est la victime, si l’on se place d’un point de vue féministe): </a:t>
            </a:r>
          </a:p>
          <a:p>
            <a:pPr algn="just"/>
            <a:endParaRPr lang="fr-FR" sz="2400" dirty="0"/>
          </a:p>
          <a:p>
            <a:pPr algn="just"/>
            <a:r>
              <a:rPr lang="fr-FR" sz="2400" dirty="0"/>
              <a:t>L'on est bien faible quand on est amoureux.</a:t>
            </a:r>
          </a:p>
          <a:p>
            <a:pPr algn="just"/>
            <a:endParaRPr lang="fr-FR" sz="2400" dirty="0"/>
          </a:p>
          <a:p>
            <a:pPr algn="just"/>
            <a:r>
              <a:rPr lang="fr-FR" sz="2400" dirty="0"/>
              <a:t>Mais quand elle pensa combien cette action était contraire à sa vertu et qu'elle ne pouvait voir son amant qu'en le faisant entrer la nuit chez elle à l'insu de son mari, elle se trouva dans une extrémité épouvantable.</a:t>
            </a:r>
          </a:p>
          <a:p>
            <a:pPr algn="just"/>
            <a:endParaRPr lang="fr-FR" sz="2400" dirty="0"/>
          </a:p>
          <a:p>
            <a:pPr algn="just"/>
            <a:r>
              <a:rPr lang="fr-FR" sz="2400" dirty="0"/>
              <a:t>Ce fut le coup mortel pour sa vie. Elle ne put résister à la douleur d'avoir perdu l'estime de son mari, le cœur de son amant et le plus parfait ami qui fut jamais. Elle mourut peu de jours après, dans la fleur de son âge, une des plus belles princesses du monde et qui aurait été la plus heureuse si la vertu et la prudence eussent conduit toutes ses actions.</a:t>
            </a:r>
          </a:p>
          <a:p>
            <a:pPr algn="just"/>
            <a:r>
              <a:rPr lang="fr-FR" sz="2400" dirty="0"/>
              <a:t>Il la rendit en peu de temps une des personnes du monde la plus achevée.</a:t>
            </a:r>
          </a:p>
          <a:p>
            <a:pPr algn="just"/>
            <a:endParaRPr lang="fr-FR" sz="2400" dirty="0"/>
          </a:p>
          <a:p>
            <a:pPr algn="just"/>
            <a:r>
              <a:rPr lang="fr-FR" sz="2400" dirty="0"/>
              <a:t>Il prit un soin exact pendant une année entière de le cacher à la princesse, et il crut qu'il aurait toujours le même désir de le lui cacher.</a:t>
            </a:r>
          </a:p>
          <a:p>
            <a:pPr algn="just"/>
            <a:endParaRPr lang="fr-FR" sz="2400" dirty="0"/>
          </a:p>
          <a:p>
            <a:endParaRPr lang="fr-FR" dirty="0"/>
          </a:p>
        </p:txBody>
      </p:sp>
    </p:spTree>
    <p:extLst>
      <p:ext uri="{BB962C8B-B14F-4D97-AF65-F5344CB8AC3E}">
        <p14:creationId xmlns:p14="http://schemas.microsoft.com/office/powerpoint/2010/main" val="31259014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2598</TotalTime>
  <Words>2680</Words>
  <Application>Microsoft Office PowerPoint</Application>
  <PresentationFormat>Grand écran</PresentationFormat>
  <Paragraphs>131</Paragraphs>
  <Slides>27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27</vt:i4>
      </vt:variant>
    </vt:vector>
  </HeadingPairs>
  <TitlesOfParts>
    <vt:vector size="32" baseType="lpstr">
      <vt:lpstr>Arial</vt:lpstr>
      <vt:lpstr>Calibri</vt:lpstr>
      <vt:lpstr>Calibri Light</vt:lpstr>
      <vt:lpstr>Times New Roman</vt:lpstr>
      <vt:lpstr>Thème Office</vt:lpstr>
      <vt:lpstr>Esthétique classique et esthétique moderne, des conceptions aux antipodes: autour de l’œuvre de Mme de Lafayette et de son adaptation au cinéma.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Esthétique classique et esthétique moderne, des conceptions aux antipodes: autour de l’œuvre de Mme de Lafayette et de son adaptation au cinéma</dc:title>
  <dc:creator>M B</dc:creator>
  <cp:lastModifiedBy>M B</cp:lastModifiedBy>
  <cp:revision>5</cp:revision>
  <dcterms:created xsi:type="dcterms:W3CDTF">2018-11-30T16:57:18Z</dcterms:created>
  <dcterms:modified xsi:type="dcterms:W3CDTF">2018-12-05T13:21:20Z</dcterms:modified>
</cp:coreProperties>
</file>