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68" r:id="rId5"/>
    <p:sldId id="269" r:id="rId6"/>
    <p:sldId id="259" r:id="rId7"/>
    <p:sldId id="266" r:id="rId8"/>
    <p:sldId id="267" r:id="rId9"/>
    <p:sldId id="261" r:id="rId10"/>
    <p:sldId id="271" r:id="rId11"/>
    <p:sldId id="270" r:id="rId12"/>
    <p:sldId id="272" r:id="rId13"/>
    <p:sldId id="273" r:id="rId14"/>
    <p:sldId id="274" r:id="rId15"/>
    <p:sldId id="284" r:id="rId16"/>
    <p:sldId id="262" r:id="rId17"/>
    <p:sldId id="283" r:id="rId18"/>
    <p:sldId id="285" r:id="rId19"/>
    <p:sldId id="293" r:id="rId20"/>
    <p:sldId id="276" r:id="rId21"/>
    <p:sldId id="280" r:id="rId22"/>
    <p:sldId id="277" r:id="rId23"/>
    <p:sldId id="286" r:id="rId24"/>
    <p:sldId id="296" r:id="rId25"/>
    <p:sldId id="294" r:id="rId26"/>
    <p:sldId id="288" r:id="rId27"/>
    <p:sldId id="278" r:id="rId28"/>
    <p:sldId id="263" r:id="rId29"/>
    <p:sldId id="287" r:id="rId30"/>
    <p:sldId id="264" r:id="rId31"/>
    <p:sldId id="275" r:id="rId32"/>
    <p:sldId id="282" r:id="rId33"/>
    <p:sldId id="279" r:id="rId34"/>
    <p:sldId id="281" r:id="rId35"/>
    <p:sldId id="290" r:id="rId36"/>
    <p:sldId id="289" r:id="rId37"/>
    <p:sldId id="291" r:id="rId38"/>
    <p:sldId id="260" r:id="rId39"/>
    <p:sldId id="292" r:id="rId40"/>
    <p:sldId id="295" r:id="rId41"/>
    <p:sldId id="297" r:id="rId42"/>
    <p:sldId id="265" r:id="rId4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E014F-E681-412B-B438-D123FAA4B4AA}" v="55" dt="2019-03-21T14:11:27.10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1"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d8b00d5b9db9e554" providerId="LiveId" clId="{577E014F-E681-412B-B438-D123FAA4B4AA}"/>
    <pc:docChg chg="undo custSel addSld delSld modSld sldOrd">
      <pc:chgData name="M B" userId="d8b00d5b9db9e554" providerId="LiveId" clId="{577E014F-E681-412B-B438-D123FAA4B4AA}" dt="2019-03-21T14:11:27.047" v="5205"/>
      <pc:docMkLst>
        <pc:docMk/>
      </pc:docMkLst>
      <pc:sldChg chg="modSp">
        <pc:chgData name="M B" userId="d8b00d5b9db9e554" providerId="LiveId" clId="{577E014F-E681-412B-B438-D123FAA4B4AA}" dt="2019-03-20T00:00:31.019" v="4" actId="6549"/>
        <pc:sldMkLst>
          <pc:docMk/>
          <pc:sldMk cId="3437177023" sldId="258"/>
        </pc:sldMkLst>
        <pc:spChg chg="mod">
          <ac:chgData name="M B" userId="d8b00d5b9db9e554" providerId="LiveId" clId="{577E014F-E681-412B-B438-D123FAA4B4AA}" dt="2019-03-20T00:00:31.019" v="4" actId="6549"/>
          <ac:spMkLst>
            <pc:docMk/>
            <pc:sldMk cId="3437177023" sldId="258"/>
            <ac:spMk id="2" creationId="{82A95F26-6BB4-4B56-BECD-54EB6FB2FD47}"/>
          </ac:spMkLst>
        </pc:spChg>
      </pc:sldChg>
      <pc:sldChg chg="modSp">
        <pc:chgData name="M B" userId="d8b00d5b9db9e554" providerId="LiveId" clId="{577E014F-E681-412B-B438-D123FAA4B4AA}" dt="2019-03-21T11:15:44.108" v="4164" actId="1076"/>
        <pc:sldMkLst>
          <pc:docMk/>
          <pc:sldMk cId="2869760837" sldId="260"/>
        </pc:sldMkLst>
        <pc:spChg chg="mod">
          <ac:chgData name="M B" userId="d8b00d5b9db9e554" providerId="LiveId" clId="{577E014F-E681-412B-B438-D123FAA4B4AA}" dt="2019-03-21T11:15:44.108" v="4164" actId="1076"/>
          <ac:spMkLst>
            <pc:docMk/>
            <pc:sldMk cId="2869760837" sldId="260"/>
            <ac:spMk id="2" creationId="{0395C6C6-0947-4E39-AAE1-D448EF4100D5}"/>
          </ac:spMkLst>
        </pc:spChg>
      </pc:sldChg>
      <pc:sldChg chg="modSp">
        <pc:chgData name="M B" userId="d8b00d5b9db9e554" providerId="LiveId" clId="{577E014F-E681-412B-B438-D123FAA4B4AA}" dt="2019-03-20T00:02:35.332" v="12" actId="113"/>
        <pc:sldMkLst>
          <pc:docMk/>
          <pc:sldMk cId="3129207944" sldId="261"/>
        </pc:sldMkLst>
        <pc:spChg chg="mod">
          <ac:chgData name="M B" userId="d8b00d5b9db9e554" providerId="LiveId" clId="{577E014F-E681-412B-B438-D123FAA4B4AA}" dt="2019-03-20T00:02:35.332" v="12" actId="113"/>
          <ac:spMkLst>
            <pc:docMk/>
            <pc:sldMk cId="3129207944" sldId="261"/>
            <ac:spMk id="2" creationId="{8B8CCDC5-A975-4AAC-B5DE-A1E60DC4EDC6}"/>
          </ac:spMkLst>
        </pc:spChg>
      </pc:sldChg>
      <pc:sldChg chg="modSp">
        <pc:chgData name="M B" userId="d8b00d5b9db9e554" providerId="LiveId" clId="{577E014F-E681-412B-B438-D123FAA4B4AA}" dt="2019-03-20T14:08:41.842" v="3738" actId="255"/>
        <pc:sldMkLst>
          <pc:docMk/>
          <pc:sldMk cId="3287531611" sldId="262"/>
        </pc:sldMkLst>
        <pc:spChg chg="mod">
          <ac:chgData name="M B" userId="d8b00d5b9db9e554" providerId="LiveId" clId="{577E014F-E681-412B-B438-D123FAA4B4AA}" dt="2019-03-20T14:08:41.842" v="3738" actId="255"/>
          <ac:spMkLst>
            <pc:docMk/>
            <pc:sldMk cId="3287531611" sldId="262"/>
            <ac:spMk id="2" creationId="{8F4BD23E-7B0C-4031-92D1-9936B0AE67A1}"/>
          </ac:spMkLst>
        </pc:spChg>
      </pc:sldChg>
      <pc:sldChg chg="modSp">
        <pc:chgData name="M B" userId="d8b00d5b9db9e554" providerId="LiveId" clId="{577E014F-E681-412B-B438-D123FAA4B4AA}" dt="2019-03-20T00:52:01.926" v="1612" actId="6549"/>
        <pc:sldMkLst>
          <pc:docMk/>
          <pc:sldMk cId="1352119796" sldId="263"/>
        </pc:sldMkLst>
        <pc:spChg chg="mod">
          <ac:chgData name="M B" userId="d8b00d5b9db9e554" providerId="LiveId" clId="{577E014F-E681-412B-B438-D123FAA4B4AA}" dt="2019-03-20T00:52:01.926" v="1612" actId="6549"/>
          <ac:spMkLst>
            <pc:docMk/>
            <pc:sldMk cId="1352119796" sldId="263"/>
            <ac:spMk id="2" creationId="{40224A49-9ACB-4333-BC12-52E86C3161DC}"/>
          </ac:spMkLst>
        </pc:spChg>
      </pc:sldChg>
      <pc:sldChg chg="modSp">
        <pc:chgData name="M B" userId="d8b00d5b9db9e554" providerId="LiveId" clId="{577E014F-E681-412B-B438-D123FAA4B4AA}" dt="2019-03-21T12:24:35.298" v="4596" actId="20577"/>
        <pc:sldMkLst>
          <pc:docMk/>
          <pc:sldMk cId="2793199430" sldId="264"/>
        </pc:sldMkLst>
        <pc:spChg chg="mod">
          <ac:chgData name="M B" userId="d8b00d5b9db9e554" providerId="LiveId" clId="{577E014F-E681-412B-B438-D123FAA4B4AA}" dt="2019-03-21T12:24:35.298" v="4596" actId="20577"/>
          <ac:spMkLst>
            <pc:docMk/>
            <pc:sldMk cId="2793199430" sldId="264"/>
            <ac:spMk id="2" creationId="{2079021F-80C3-4E36-BFF3-4216EBD2F2D6}"/>
          </ac:spMkLst>
        </pc:spChg>
      </pc:sldChg>
      <pc:sldChg chg="modSp">
        <pc:chgData name="M B" userId="d8b00d5b9db9e554" providerId="LiveId" clId="{577E014F-E681-412B-B438-D123FAA4B4AA}" dt="2019-03-21T11:17:04.571" v="4173" actId="123"/>
        <pc:sldMkLst>
          <pc:docMk/>
          <pc:sldMk cId="2811674954" sldId="265"/>
        </pc:sldMkLst>
        <pc:spChg chg="mod">
          <ac:chgData name="M B" userId="d8b00d5b9db9e554" providerId="LiveId" clId="{577E014F-E681-412B-B438-D123FAA4B4AA}" dt="2019-03-21T11:17:04.571" v="4173" actId="123"/>
          <ac:spMkLst>
            <pc:docMk/>
            <pc:sldMk cId="2811674954" sldId="265"/>
            <ac:spMk id="2" creationId="{77AD75AB-81DE-49AF-ADC0-7F7A3BC2533B}"/>
          </ac:spMkLst>
        </pc:spChg>
      </pc:sldChg>
      <pc:sldChg chg="modSp">
        <pc:chgData name="M B" userId="d8b00d5b9db9e554" providerId="LiveId" clId="{577E014F-E681-412B-B438-D123FAA4B4AA}" dt="2019-03-20T00:01:43.581" v="10" actId="313"/>
        <pc:sldMkLst>
          <pc:docMk/>
          <pc:sldMk cId="2324505494" sldId="266"/>
        </pc:sldMkLst>
        <pc:spChg chg="mod">
          <ac:chgData name="M B" userId="d8b00d5b9db9e554" providerId="LiveId" clId="{577E014F-E681-412B-B438-D123FAA4B4AA}" dt="2019-03-20T00:01:43.581" v="10" actId="313"/>
          <ac:spMkLst>
            <pc:docMk/>
            <pc:sldMk cId="2324505494" sldId="266"/>
            <ac:spMk id="2" creationId="{0132F141-CCEC-4179-87FC-9057EE9F6B52}"/>
          </ac:spMkLst>
        </pc:spChg>
      </pc:sldChg>
      <pc:sldChg chg="modSp">
        <pc:chgData name="M B" userId="d8b00d5b9db9e554" providerId="LiveId" clId="{577E014F-E681-412B-B438-D123FAA4B4AA}" dt="2019-03-20T00:09:20.256" v="98" actId="1076"/>
        <pc:sldMkLst>
          <pc:docMk/>
          <pc:sldMk cId="719920104" sldId="267"/>
        </pc:sldMkLst>
        <pc:spChg chg="mod">
          <ac:chgData name="M B" userId="d8b00d5b9db9e554" providerId="LiveId" clId="{577E014F-E681-412B-B438-D123FAA4B4AA}" dt="2019-03-20T00:09:20.256" v="98" actId="1076"/>
          <ac:spMkLst>
            <pc:docMk/>
            <pc:sldMk cId="719920104" sldId="267"/>
            <ac:spMk id="2" creationId="{5097BC21-6024-4D47-8342-14BC2F1E37DB}"/>
          </ac:spMkLst>
        </pc:spChg>
      </pc:sldChg>
      <pc:sldChg chg="modSp">
        <pc:chgData name="M B" userId="d8b00d5b9db9e554" providerId="LiveId" clId="{577E014F-E681-412B-B438-D123FAA4B4AA}" dt="2019-03-20T14:05:34.769" v="3730" actId="113"/>
        <pc:sldMkLst>
          <pc:docMk/>
          <pc:sldMk cId="767350791" sldId="268"/>
        </pc:sldMkLst>
        <pc:spChg chg="mod">
          <ac:chgData name="M B" userId="d8b00d5b9db9e554" providerId="LiveId" clId="{577E014F-E681-412B-B438-D123FAA4B4AA}" dt="2019-03-20T14:05:34.769" v="3730" actId="113"/>
          <ac:spMkLst>
            <pc:docMk/>
            <pc:sldMk cId="767350791" sldId="268"/>
            <ac:spMk id="2" creationId="{788B12DE-9336-4060-AE25-D87B83342F03}"/>
          </ac:spMkLst>
        </pc:spChg>
      </pc:sldChg>
      <pc:sldChg chg="modSp">
        <pc:chgData name="M B" userId="d8b00d5b9db9e554" providerId="LiveId" clId="{577E014F-E681-412B-B438-D123FAA4B4AA}" dt="2019-03-20T00:01:12.821" v="6" actId="113"/>
        <pc:sldMkLst>
          <pc:docMk/>
          <pc:sldMk cId="498831322" sldId="269"/>
        </pc:sldMkLst>
        <pc:spChg chg="mod">
          <ac:chgData name="M B" userId="d8b00d5b9db9e554" providerId="LiveId" clId="{577E014F-E681-412B-B438-D123FAA4B4AA}" dt="2019-03-20T00:01:12.821" v="6" actId="113"/>
          <ac:spMkLst>
            <pc:docMk/>
            <pc:sldMk cId="498831322" sldId="269"/>
            <ac:spMk id="2" creationId="{911C809F-911E-4D0A-BB1D-783E7A8E50BA}"/>
          </ac:spMkLst>
        </pc:spChg>
      </pc:sldChg>
      <pc:sldChg chg="modSp">
        <pc:chgData name="M B" userId="d8b00d5b9db9e554" providerId="LiveId" clId="{577E014F-E681-412B-B438-D123FAA4B4AA}" dt="2019-03-20T00:04:07.459" v="25" actId="113"/>
        <pc:sldMkLst>
          <pc:docMk/>
          <pc:sldMk cId="2577405204" sldId="270"/>
        </pc:sldMkLst>
        <pc:spChg chg="mod">
          <ac:chgData name="M B" userId="d8b00d5b9db9e554" providerId="LiveId" clId="{577E014F-E681-412B-B438-D123FAA4B4AA}" dt="2019-03-20T00:04:07.459" v="25" actId="113"/>
          <ac:spMkLst>
            <pc:docMk/>
            <pc:sldMk cId="2577405204" sldId="270"/>
            <ac:spMk id="2" creationId="{849F4099-ADBC-4788-9FE1-4FEC98F6F5D4}"/>
          </ac:spMkLst>
        </pc:spChg>
      </pc:sldChg>
      <pc:sldChg chg="modSp">
        <pc:chgData name="M B" userId="d8b00d5b9db9e554" providerId="LiveId" clId="{577E014F-E681-412B-B438-D123FAA4B4AA}" dt="2019-03-20T00:03:12.081" v="20" actId="113"/>
        <pc:sldMkLst>
          <pc:docMk/>
          <pc:sldMk cId="2785140056" sldId="271"/>
        </pc:sldMkLst>
        <pc:spChg chg="mod">
          <ac:chgData name="M B" userId="d8b00d5b9db9e554" providerId="LiveId" clId="{577E014F-E681-412B-B438-D123FAA4B4AA}" dt="2019-03-20T00:03:12.081" v="20" actId="113"/>
          <ac:spMkLst>
            <pc:docMk/>
            <pc:sldMk cId="2785140056" sldId="271"/>
            <ac:spMk id="2" creationId="{406199E4-FBA7-4455-AB47-102E2FBFAFEA}"/>
          </ac:spMkLst>
        </pc:spChg>
      </pc:sldChg>
      <pc:sldChg chg="modSp">
        <pc:chgData name="M B" userId="d8b00d5b9db9e554" providerId="LiveId" clId="{577E014F-E681-412B-B438-D123FAA4B4AA}" dt="2019-03-20T14:06:21.633" v="3733" actId="114"/>
        <pc:sldMkLst>
          <pc:docMk/>
          <pc:sldMk cId="1825723839" sldId="272"/>
        </pc:sldMkLst>
        <pc:spChg chg="mod">
          <ac:chgData name="M B" userId="d8b00d5b9db9e554" providerId="LiveId" clId="{577E014F-E681-412B-B438-D123FAA4B4AA}" dt="2019-03-20T14:06:21.633" v="3733" actId="114"/>
          <ac:spMkLst>
            <pc:docMk/>
            <pc:sldMk cId="1825723839" sldId="272"/>
            <ac:spMk id="2" creationId="{7200A367-9ABA-4408-90F8-F72DBCB598DC}"/>
          </ac:spMkLst>
        </pc:spChg>
      </pc:sldChg>
      <pc:sldChg chg="modSp">
        <pc:chgData name="M B" userId="d8b00d5b9db9e554" providerId="LiveId" clId="{577E014F-E681-412B-B438-D123FAA4B4AA}" dt="2019-03-20T00:06:46.331" v="81" actId="114"/>
        <pc:sldMkLst>
          <pc:docMk/>
          <pc:sldMk cId="2899090570" sldId="273"/>
        </pc:sldMkLst>
        <pc:spChg chg="mod">
          <ac:chgData name="M B" userId="d8b00d5b9db9e554" providerId="LiveId" clId="{577E014F-E681-412B-B438-D123FAA4B4AA}" dt="2019-03-20T00:06:46.331" v="81" actId="114"/>
          <ac:spMkLst>
            <pc:docMk/>
            <pc:sldMk cId="2899090570" sldId="273"/>
            <ac:spMk id="2" creationId="{7525DB99-8DD3-4C2A-A33F-448F30D24232}"/>
          </ac:spMkLst>
        </pc:spChg>
      </pc:sldChg>
      <pc:sldChg chg="modSp">
        <pc:chgData name="M B" userId="d8b00d5b9db9e554" providerId="LiveId" clId="{577E014F-E681-412B-B438-D123FAA4B4AA}" dt="2019-03-20T14:08:11.413" v="3737" actId="113"/>
        <pc:sldMkLst>
          <pc:docMk/>
          <pc:sldMk cId="862410264" sldId="274"/>
        </pc:sldMkLst>
        <pc:spChg chg="mod">
          <ac:chgData name="M B" userId="d8b00d5b9db9e554" providerId="LiveId" clId="{577E014F-E681-412B-B438-D123FAA4B4AA}" dt="2019-03-20T14:08:11.413" v="3737" actId="113"/>
          <ac:spMkLst>
            <pc:docMk/>
            <pc:sldMk cId="862410264" sldId="274"/>
            <ac:spMk id="2" creationId="{E28435C6-FFF5-4EEF-9E4A-546F5CF7CA2B}"/>
          </ac:spMkLst>
        </pc:spChg>
      </pc:sldChg>
      <pc:sldChg chg="modSp">
        <pc:chgData name="M B" userId="d8b00d5b9db9e554" providerId="LiveId" clId="{577E014F-E681-412B-B438-D123FAA4B4AA}" dt="2019-03-20T00:24:24.442" v="527" actId="1076"/>
        <pc:sldMkLst>
          <pc:docMk/>
          <pc:sldMk cId="3547428643" sldId="275"/>
        </pc:sldMkLst>
        <pc:spChg chg="mod">
          <ac:chgData name="M B" userId="d8b00d5b9db9e554" providerId="LiveId" clId="{577E014F-E681-412B-B438-D123FAA4B4AA}" dt="2019-03-20T00:24:24.442" v="527" actId="1076"/>
          <ac:spMkLst>
            <pc:docMk/>
            <pc:sldMk cId="3547428643" sldId="275"/>
            <ac:spMk id="2" creationId="{388F9A4D-104B-4471-9534-9B671AE92CD2}"/>
          </ac:spMkLst>
        </pc:spChg>
      </pc:sldChg>
      <pc:sldChg chg="modSp">
        <pc:chgData name="M B" userId="d8b00d5b9db9e554" providerId="LiveId" clId="{577E014F-E681-412B-B438-D123FAA4B4AA}" dt="2019-03-20T00:13:49.566" v="418" actId="20577"/>
        <pc:sldMkLst>
          <pc:docMk/>
          <pc:sldMk cId="2648639882" sldId="276"/>
        </pc:sldMkLst>
        <pc:spChg chg="mod">
          <ac:chgData name="M B" userId="d8b00d5b9db9e554" providerId="LiveId" clId="{577E014F-E681-412B-B438-D123FAA4B4AA}" dt="2019-03-20T00:13:49.566" v="418" actId="20577"/>
          <ac:spMkLst>
            <pc:docMk/>
            <pc:sldMk cId="2648639882" sldId="276"/>
            <ac:spMk id="2" creationId="{D7DBDD48-E1B1-4B9D-A361-686348EC6D64}"/>
          </ac:spMkLst>
        </pc:spChg>
      </pc:sldChg>
      <pc:sldChg chg="addSp delSp modSp">
        <pc:chgData name="M B" userId="d8b00d5b9db9e554" providerId="LiveId" clId="{577E014F-E681-412B-B438-D123FAA4B4AA}" dt="2019-03-20T14:11:55.431" v="3766" actId="20577"/>
        <pc:sldMkLst>
          <pc:docMk/>
          <pc:sldMk cId="432241548" sldId="277"/>
        </pc:sldMkLst>
        <pc:spChg chg="del mod">
          <ac:chgData name="M B" userId="d8b00d5b9db9e554" providerId="LiveId" clId="{577E014F-E681-412B-B438-D123FAA4B4AA}" dt="2019-03-20T00:19:08.879" v="471"/>
          <ac:spMkLst>
            <pc:docMk/>
            <pc:sldMk cId="432241548" sldId="277"/>
            <ac:spMk id="2" creationId="{A76BD78F-431F-4BED-B288-0FE684CDCDE7}"/>
          </ac:spMkLst>
        </pc:spChg>
        <pc:spChg chg="add del mod">
          <ac:chgData name="M B" userId="d8b00d5b9db9e554" providerId="LiveId" clId="{577E014F-E681-412B-B438-D123FAA4B4AA}" dt="2019-03-20T00:15:08.442" v="444"/>
          <ac:spMkLst>
            <pc:docMk/>
            <pc:sldMk cId="432241548" sldId="277"/>
            <ac:spMk id="3" creationId="{B46A7D6B-F54B-4E3B-9AC6-3B47C6811313}"/>
          </ac:spMkLst>
        </pc:spChg>
        <pc:spChg chg="add del mod">
          <ac:chgData name="M B" userId="d8b00d5b9db9e554" providerId="LiveId" clId="{577E014F-E681-412B-B438-D123FAA4B4AA}" dt="2019-03-20T00:15:08.442" v="444"/>
          <ac:spMkLst>
            <pc:docMk/>
            <pc:sldMk cId="432241548" sldId="277"/>
            <ac:spMk id="4" creationId="{527AC7EC-B24D-42E4-971D-46F27DAC4C1E}"/>
          </ac:spMkLst>
        </pc:spChg>
        <pc:spChg chg="add del mod">
          <ac:chgData name="M B" userId="d8b00d5b9db9e554" providerId="LiveId" clId="{577E014F-E681-412B-B438-D123FAA4B4AA}" dt="2019-03-20T00:15:08.442" v="444"/>
          <ac:spMkLst>
            <pc:docMk/>
            <pc:sldMk cId="432241548" sldId="277"/>
            <ac:spMk id="5" creationId="{ADAC26CE-EF00-42BC-B845-70A721A6EC44}"/>
          </ac:spMkLst>
        </pc:spChg>
        <pc:spChg chg="add mod">
          <ac:chgData name="M B" userId="d8b00d5b9db9e554" providerId="LiveId" clId="{577E014F-E681-412B-B438-D123FAA4B4AA}" dt="2019-03-20T14:11:55.431" v="3766" actId="20577"/>
          <ac:spMkLst>
            <pc:docMk/>
            <pc:sldMk cId="432241548" sldId="277"/>
            <ac:spMk id="6" creationId="{D235572F-AD9E-44D3-8612-5360099F13C4}"/>
          </ac:spMkLst>
        </pc:spChg>
        <pc:spChg chg="add mod">
          <ac:chgData name="M B" userId="d8b00d5b9db9e554" providerId="LiveId" clId="{577E014F-E681-412B-B438-D123FAA4B4AA}" dt="2019-03-20T00:20:15.987" v="479" actId="1076"/>
          <ac:spMkLst>
            <pc:docMk/>
            <pc:sldMk cId="432241548" sldId="277"/>
            <ac:spMk id="7" creationId="{80D409FB-5D10-4E56-B84E-68001FE0DC2C}"/>
          </ac:spMkLst>
        </pc:spChg>
        <pc:spChg chg="add mod">
          <ac:chgData name="M B" userId="d8b00d5b9db9e554" providerId="LiveId" clId="{577E014F-E681-412B-B438-D123FAA4B4AA}" dt="2019-03-20T00:20:21.207" v="480" actId="1076"/>
          <ac:spMkLst>
            <pc:docMk/>
            <pc:sldMk cId="432241548" sldId="277"/>
            <ac:spMk id="8" creationId="{79D970B2-C856-4183-B74D-24562092E08A}"/>
          </ac:spMkLst>
        </pc:spChg>
      </pc:sldChg>
      <pc:sldChg chg="modSp">
        <pc:chgData name="M B" userId="d8b00d5b9db9e554" providerId="LiveId" clId="{577E014F-E681-412B-B438-D123FAA4B4AA}" dt="2019-03-20T00:51:48.035" v="1610"/>
        <pc:sldMkLst>
          <pc:docMk/>
          <pc:sldMk cId="4222522527" sldId="278"/>
        </pc:sldMkLst>
        <pc:spChg chg="mod">
          <ac:chgData name="M B" userId="d8b00d5b9db9e554" providerId="LiveId" clId="{577E014F-E681-412B-B438-D123FAA4B4AA}" dt="2019-03-20T00:51:48.035" v="1610"/>
          <ac:spMkLst>
            <pc:docMk/>
            <pc:sldMk cId="4222522527" sldId="278"/>
            <ac:spMk id="2" creationId="{F3105CFD-0563-4CE3-9431-269FE1EE55E4}"/>
          </ac:spMkLst>
        </pc:spChg>
      </pc:sldChg>
      <pc:sldChg chg="modSp ord">
        <pc:chgData name="M B" userId="d8b00d5b9db9e554" providerId="LiveId" clId="{577E014F-E681-412B-B438-D123FAA4B4AA}" dt="2019-03-21T11:11:44.807" v="4070" actId="20577"/>
        <pc:sldMkLst>
          <pc:docMk/>
          <pc:sldMk cId="2637777664" sldId="279"/>
        </pc:sldMkLst>
        <pc:spChg chg="mod">
          <ac:chgData name="M B" userId="d8b00d5b9db9e554" providerId="LiveId" clId="{577E014F-E681-412B-B438-D123FAA4B4AA}" dt="2019-03-21T11:11:44.807" v="4070" actId="20577"/>
          <ac:spMkLst>
            <pc:docMk/>
            <pc:sldMk cId="2637777664" sldId="279"/>
            <ac:spMk id="2" creationId="{FF4FC54F-C0DF-4A2B-936E-81DB73354D3E}"/>
          </ac:spMkLst>
        </pc:spChg>
      </pc:sldChg>
      <pc:sldChg chg="modSp">
        <pc:chgData name="M B" userId="d8b00d5b9db9e554" providerId="LiveId" clId="{577E014F-E681-412B-B438-D123FAA4B4AA}" dt="2019-03-20T14:11:20.325" v="3754" actId="255"/>
        <pc:sldMkLst>
          <pc:docMk/>
          <pc:sldMk cId="3630658819" sldId="280"/>
        </pc:sldMkLst>
        <pc:spChg chg="mod">
          <ac:chgData name="M B" userId="d8b00d5b9db9e554" providerId="LiveId" clId="{577E014F-E681-412B-B438-D123FAA4B4AA}" dt="2019-03-20T14:11:20.325" v="3754" actId="255"/>
          <ac:spMkLst>
            <pc:docMk/>
            <pc:sldMk cId="3630658819" sldId="280"/>
            <ac:spMk id="2" creationId="{3C123A4A-96DC-498D-9B8E-8028F7CA9470}"/>
          </ac:spMkLst>
        </pc:spChg>
      </pc:sldChg>
      <pc:sldChg chg="modSp ord">
        <pc:chgData name="M B" userId="d8b00d5b9db9e554" providerId="LiveId" clId="{577E014F-E681-412B-B438-D123FAA4B4AA}" dt="2019-03-20T00:26:47.284" v="539"/>
        <pc:sldMkLst>
          <pc:docMk/>
          <pc:sldMk cId="3748608478" sldId="281"/>
        </pc:sldMkLst>
        <pc:spChg chg="mod">
          <ac:chgData name="M B" userId="d8b00d5b9db9e554" providerId="LiveId" clId="{577E014F-E681-412B-B438-D123FAA4B4AA}" dt="2019-03-20T00:23:51.440" v="525" actId="20577"/>
          <ac:spMkLst>
            <pc:docMk/>
            <pc:sldMk cId="3748608478" sldId="281"/>
            <ac:spMk id="2" creationId="{3657B229-3D4F-4FEB-801F-420961886B16}"/>
          </ac:spMkLst>
        </pc:spChg>
      </pc:sldChg>
      <pc:sldChg chg="modSp">
        <pc:chgData name="M B" userId="d8b00d5b9db9e554" providerId="LiveId" clId="{577E014F-E681-412B-B438-D123FAA4B4AA}" dt="2019-03-20T00:24:38.879" v="531" actId="313"/>
        <pc:sldMkLst>
          <pc:docMk/>
          <pc:sldMk cId="2234719408" sldId="282"/>
        </pc:sldMkLst>
        <pc:spChg chg="mod">
          <ac:chgData name="M B" userId="d8b00d5b9db9e554" providerId="LiveId" clId="{577E014F-E681-412B-B438-D123FAA4B4AA}" dt="2019-03-20T00:24:38.879" v="531" actId="313"/>
          <ac:spMkLst>
            <pc:docMk/>
            <pc:sldMk cId="2234719408" sldId="282"/>
            <ac:spMk id="2" creationId="{8C0E5D63-F511-410D-974C-163981D03FE0}"/>
          </ac:spMkLst>
        </pc:spChg>
      </pc:sldChg>
      <pc:sldChg chg="modSp">
        <pc:chgData name="M B" userId="d8b00d5b9db9e554" providerId="LiveId" clId="{577E014F-E681-412B-B438-D123FAA4B4AA}" dt="2019-03-20T00:11:48.252" v="199" actId="255"/>
        <pc:sldMkLst>
          <pc:docMk/>
          <pc:sldMk cId="3388095054" sldId="283"/>
        </pc:sldMkLst>
        <pc:spChg chg="mod">
          <ac:chgData name="M B" userId="d8b00d5b9db9e554" providerId="LiveId" clId="{577E014F-E681-412B-B438-D123FAA4B4AA}" dt="2019-03-20T00:11:48.252" v="199" actId="255"/>
          <ac:spMkLst>
            <pc:docMk/>
            <pc:sldMk cId="3388095054" sldId="283"/>
            <ac:spMk id="2" creationId="{99761783-FC66-4BA4-B5ED-94D89AC75FBA}"/>
          </ac:spMkLst>
        </pc:spChg>
      </pc:sldChg>
      <pc:sldChg chg="addSp modSp add">
        <pc:chgData name="M B" userId="d8b00d5b9db9e554" providerId="LiveId" clId="{577E014F-E681-412B-B438-D123FAA4B4AA}" dt="2019-03-20T00:09:08.306" v="97" actId="1076"/>
        <pc:sldMkLst>
          <pc:docMk/>
          <pc:sldMk cId="2950745263" sldId="284"/>
        </pc:sldMkLst>
        <pc:spChg chg="add mod">
          <ac:chgData name="M B" userId="d8b00d5b9db9e554" providerId="LiveId" clId="{577E014F-E681-412B-B438-D123FAA4B4AA}" dt="2019-03-20T00:09:08.306" v="97" actId="1076"/>
          <ac:spMkLst>
            <pc:docMk/>
            <pc:sldMk cId="2950745263" sldId="284"/>
            <ac:spMk id="2" creationId="{CF955060-0EC9-4F07-A8ED-ADF3D10882E3}"/>
          </ac:spMkLst>
        </pc:spChg>
      </pc:sldChg>
      <pc:sldChg chg="addSp modSp add">
        <pc:chgData name="M B" userId="d8b00d5b9db9e554" providerId="LiveId" clId="{577E014F-E681-412B-B438-D123FAA4B4AA}" dt="2019-03-20T14:09:17.761" v="3741" actId="255"/>
        <pc:sldMkLst>
          <pc:docMk/>
          <pc:sldMk cId="1754648399" sldId="285"/>
        </pc:sldMkLst>
        <pc:spChg chg="add mod">
          <ac:chgData name="M B" userId="d8b00d5b9db9e554" providerId="LiveId" clId="{577E014F-E681-412B-B438-D123FAA4B4AA}" dt="2019-03-20T14:09:17.761" v="3741" actId="255"/>
          <ac:spMkLst>
            <pc:docMk/>
            <pc:sldMk cId="1754648399" sldId="285"/>
            <ac:spMk id="2" creationId="{7258F040-93EB-47ED-BE21-5FCC778D07DE}"/>
          </ac:spMkLst>
        </pc:spChg>
      </pc:sldChg>
      <pc:sldChg chg="addSp modSp add">
        <pc:chgData name="M B" userId="d8b00d5b9db9e554" providerId="LiveId" clId="{577E014F-E681-412B-B438-D123FAA4B4AA}" dt="2019-03-20T14:14:04.092" v="3996" actId="123"/>
        <pc:sldMkLst>
          <pc:docMk/>
          <pc:sldMk cId="1225934081" sldId="286"/>
        </pc:sldMkLst>
        <pc:spChg chg="add mod">
          <ac:chgData name="M B" userId="d8b00d5b9db9e554" providerId="LiveId" clId="{577E014F-E681-412B-B438-D123FAA4B4AA}" dt="2019-03-20T14:14:04.092" v="3996" actId="123"/>
          <ac:spMkLst>
            <pc:docMk/>
            <pc:sldMk cId="1225934081" sldId="286"/>
            <ac:spMk id="2" creationId="{913F58CA-DAB0-452C-B401-EB9E63C881E9}"/>
          </ac:spMkLst>
        </pc:spChg>
      </pc:sldChg>
      <pc:sldChg chg="addSp modSp add">
        <pc:chgData name="M B" userId="d8b00d5b9db9e554" providerId="LiveId" clId="{577E014F-E681-412B-B438-D123FAA4B4AA}" dt="2019-03-21T11:11:18.339" v="4066" actId="255"/>
        <pc:sldMkLst>
          <pc:docMk/>
          <pc:sldMk cId="3935975374" sldId="287"/>
        </pc:sldMkLst>
        <pc:spChg chg="add mod">
          <ac:chgData name="M B" userId="d8b00d5b9db9e554" providerId="LiveId" clId="{577E014F-E681-412B-B438-D123FAA4B4AA}" dt="2019-03-21T11:11:18.339" v="4066" actId="255"/>
          <ac:spMkLst>
            <pc:docMk/>
            <pc:sldMk cId="3935975374" sldId="287"/>
            <ac:spMk id="2" creationId="{A8EC98C5-428C-4266-99F6-CD26483DE15C}"/>
          </ac:spMkLst>
        </pc:spChg>
      </pc:sldChg>
      <pc:sldChg chg="addSp modSp add">
        <pc:chgData name="M B" userId="d8b00d5b9db9e554" providerId="LiveId" clId="{577E014F-E681-412B-B438-D123FAA4B4AA}" dt="2019-03-20T00:51:22.509" v="1608" actId="113"/>
        <pc:sldMkLst>
          <pc:docMk/>
          <pc:sldMk cId="2916297124" sldId="288"/>
        </pc:sldMkLst>
        <pc:spChg chg="add mod">
          <ac:chgData name="M B" userId="d8b00d5b9db9e554" providerId="LiveId" clId="{577E014F-E681-412B-B438-D123FAA4B4AA}" dt="2019-03-20T00:51:22.509" v="1608" actId="113"/>
          <ac:spMkLst>
            <pc:docMk/>
            <pc:sldMk cId="2916297124" sldId="288"/>
            <ac:spMk id="2" creationId="{EB181093-9724-48E3-9D75-3B997419F45E}"/>
          </ac:spMkLst>
        </pc:spChg>
      </pc:sldChg>
      <pc:sldChg chg="addSp modSp add">
        <pc:chgData name="M B" userId="d8b00d5b9db9e554" providerId="LiveId" clId="{577E014F-E681-412B-B438-D123FAA4B4AA}" dt="2019-03-21T11:12:26.546" v="4075" actId="14100"/>
        <pc:sldMkLst>
          <pc:docMk/>
          <pc:sldMk cId="3702381571" sldId="289"/>
        </pc:sldMkLst>
        <pc:spChg chg="add mod">
          <ac:chgData name="M B" userId="d8b00d5b9db9e554" providerId="LiveId" clId="{577E014F-E681-412B-B438-D123FAA4B4AA}" dt="2019-03-21T11:12:26.546" v="4075" actId="14100"/>
          <ac:spMkLst>
            <pc:docMk/>
            <pc:sldMk cId="3702381571" sldId="289"/>
            <ac:spMk id="2" creationId="{D0D15317-05C3-4216-914F-0A2BC64E120E}"/>
          </ac:spMkLst>
        </pc:spChg>
      </pc:sldChg>
      <pc:sldChg chg="addSp modSp add">
        <pc:chgData name="M B" userId="d8b00d5b9db9e554" providerId="LiveId" clId="{577E014F-E681-412B-B438-D123FAA4B4AA}" dt="2019-03-21T11:12:10.001" v="4073" actId="255"/>
        <pc:sldMkLst>
          <pc:docMk/>
          <pc:sldMk cId="1565419263" sldId="290"/>
        </pc:sldMkLst>
        <pc:spChg chg="add mod">
          <ac:chgData name="M B" userId="d8b00d5b9db9e554" providerId="LiveId" clId="{577E014F-E681-412B-B438-D123FAA4B4AA}" dt="2019-03-21T11:12:10.001" v="4073" actId="255"/>
          <ac:spMkLst>
            <pc:docMk/>
            <pc:sldMk cId="1565419263" sldId="290"/>
            <ac:spMk id="2" creationId="{4C558C77-D598-4FFE-B787-5F99D2ECAC46}"/>
          </ac:spMkLst>
        </pc:spChg>
      </pc:sldChg>
      <pc:sldChg chg="addSp modSp add">
        <pc:chgData name="M B" userId="d8b00d5b9db9e554" providerId="LiveId" clId="{577E014F-E681-412B-B438-D123FAA4B4AA}" dt="2019-03-21T11:14:44.283" v="4103" actId="255"/>
        <pc:sldMkLst>
          <pc:docMk/>
          <pc:sldMk cId="4036334119" sldId="291"/>
        </pc:sldMkLst>
        <pc:spChg chg="add mod">
          <ac:chgData name="M B" userId="d8b00d5b9db9e554" providerId="LiveId" clId="{577E014F-E681-412B-B438-D123FAA4B4AA}" dt="2019-03-21T11:14:44.283" v="4103" actId="255"/>
          <ac:spMkLst>
            <pc:docMk/>
            <pc:sldMk cId="4036334119" sldId="291"/>
            <ac:spMk id="2" creationId="{59592C1F-67DB-4B6C-89A0-E5FA92BDB484}"/>
          </ac:spMkLst>
        </pc:spChg>
      </pc:sldChg>
      <pc:sldChg chg="addSp modSp add">
        <pc:chgData name="M B" userId="d8b00d5b9db9e554" providerId="LiveId" clId="{577E014F-E681-412B-B438-D123FAA4B4AA}" dt="2019-03-21T11:16:27.439" v="4167" actId="20577"/>
        <pc:sldMkLst>
          <pc:docMk/>
          <pc:sldMk cId="62122392" sldId="292"/>
        </pc:sldMkLst>
        <pc:spChg chg="add mod">
          <ac:chgData name="M B" userId="d8b00d5b9db9e554" providerId="LiveId" clId="{577E014F-E681-412B-B438-D123FAA4B4AA}" dt="2019-03-21T11:16:27.439" v="4167" actId="20577"/>
          <ac:spMkLst>
            <pc:docMk/>
            <pc:sldMk cId="62122392" sldId="292"/>
            <ac:spMk id="2" creationId="{138C6885-1C97-4083-B9DB-476D25D55BA4}"/>
          </ac:spMkLst>
        </pc:spChg>
      </pc:sldChg>
      <pc:sldChg chg="addSp modSp add">
        <pc:chgData name="M B" userId="d8b00d5b9db9e554" providerId="LiveId" clId="{577E014F-E681-412B-B438-D123FAA4B4AA}" dt="2019-03-20T14:10:37.715" v="3749" actId="20577"/>
        <pc:sldMkLst>
          <pc:docMk/>
          <pc:sldMk cId="4138051145" sldId="293"/>
        </pc:sldMkLst>
        <pc:spChg chg="add mod">
          <ac:chgData name="M B" userId="d8b00d5b9db9e554" providerId="LiveId" clId="{577E014F-E681-412B-B438-D123FAA4B4AA}" dt="2019-03-20T14:10:37.715" v="3749" actId="20577"/>
          <ac:spMkLst>
            <pc:docMk/>
            <pc:sldMk cId="4138051145" sldId="293"/>
            <ac:spMk id="2" creationId="{666D982F-2585-40ED-AADA-729A6E535BF1}"/>
          </ac:spMkLst>
        </pc:spChg>
      </pc:sldChg>
      <pc:sldChg chg="addSp modSp add">
        <pc:chgData name="M B" userId="d8b00d5b9db9e554" providerId="LiveId" clId="{577E014F-E681-412B-B438-D123FAA4B4AA}" dt="2019-03-20T14:15:25.207" v="4063" actId="20577"/>
        <pc:sldMkLst>
          <pc:docMk/>
          <pc:sldMk cId="4197711247" sldId="294"/>
        </pc:sldMkLst>
        <pc:spChg chg="add mod">
          <ac:chgData name="M B" userId="d8b00d5b9db9e554" providerId="LiveId" clId="{577E014F-E681-412B-B438-D123FAA4B4AA}" dt="2019-03-20T14:15:25.207" v="4063" actId="20577"/>
          <ac:spMkLst>
            <pc:docMk/>
            <pc:sldMk cId="4197711247" sldId="294"/>
            <ac:spMk id="2" creationId="{F2F33F36-19C8-49BB-891C-6E8713E67B8F}"/>
          </ac:spMkLst>
        </pc:spChg>
      </pc:sldChg>
      <pc:sldChg chg="addSp modSp add">
        <pc:chgData name="M B" userId="d8b00d5b9db9e554" providerId="LiveId" clId="{577E014F-E681-412B-B438-D123FAA4B4AA}" dt="2019-03-20T11:14:37.919" v="3545" actId="14100"/>
        <pc:sldMkLst>
          <pc:docMk/>
          <pc:sldMk cId="3390122673" sldId="295"/>
        </pc:sldMkLst>
        <pc:spChg chg="add mod">
          <ac:chgData name="M B" userId="d8b00d5b9db9e554" providerId="LiveId" clId="{577E014F-E681-412B-B438-D123FAA4B4AA}" dt="2019-03-20T11:14:37.919" v="3545" actId="14100"/>
          <ac:spMkLst>
            <pc:docMk/>
            <pc:sldMk cId="3390122673" sldId="295"/>
            <ac:spMk id="2" creationId="{DF5BA781-157E-42E1-AB47-8CDDC29E3E92}"/>
          </ac:spMkLst>
        </pc:spChg>
      </pc:sldChg>
      <pc:sldChg chg="addSp modSp add">
        <pc:chgData name="M B" userId="d8b00d5b9db9e554" providerId="LiveId" clId="{577E014F-E681-412B-B438-D123FAA4B4AA}" dt="2019-03-20T14:14:42.539" v="3997" actId="14100"/>
        <pc:sldMkLst>
          <pc:docMk/>
          <pc:sldMk cId="2032134325" sldId="296"/>
        </pc:sldMkLst>
        <pc:spChg chg="add mod">
          <ac:chgData name="M B" userId="d8b00d5b9db9e554" providerId="LiveId" clId="{577E014F-E681-412B-B438-D123FAA4B4AA}" dt="2019-03-20T14:14:42.539" v="3997" actId="14100"/>
          <ac:spMkLst>
            <pc:docMk/>
            <pc:sldMk cId="2032134325" sldId="296"/>
            <ac:spMk id="2" creationId="{61F5271E-FE37-498D-9909-BA68E189D710}"/>
          </ac:spMkLst>
        </pc:spChg>
      </pc:sldChg>
      <pc:sldChg chg="addSp modSp add">
        <pc:chgData name="M B" userId="d8b00d5b9db9e554" providerId="LiveId" clId="{577E014F-E681-412B-B438-D123FAA4B4AA}" dt="2019-03-21T12:49:06.547" v="5201" actId="20577"/>
        <pc:sldMkLst>
          <pc:docMk/>
          <pc:sldMk cId="3350762421" sldId="297"/>
        </pc:sldMkLst>
        <pc:spChg chg="add mod">
          <ac:chgData name="M B" userId="d8b00d5b9db9e554" providerId="LiveId" clId="{577E014F-E681-412B-B438-D123FAA4B4AA}" dt="2019-03-21T12:49:06.547" v="5201" actId="20577"/>
          <ac:spMkLst>
            <pc:docMk/>
            <pc:sldMk cId="3350762421" sldId="297"/>
            <ac:spMk id="2" creationId="{C9CE2699-0170-494C-AAAD-F0F4F9487F8E}"/>
          </ac:spMkLst>
        </pc:spChg>
      </pc:sldChg>
      <pc:sldChg chg="add del">
        <pc:chgData name="M B" userId="d8b00d5b9db9e554" providerId="LiveId" clId="{577E014F-E681-412B-B438-D123FAA4B4AA}" dt="2019-03-21T14:11:27.047" v="5205"/>
        <pc:sldMkLst>
          <pc:docMk/>
          <pc:sldMk cId="2853516409" sldId="298"/>
        </pc:sldMkLst>
      </pc:sldChg>
      <pc:sldChg chg="add del">
        <pc:chgData name="M B" userId="d8b00d5b9db9e554" providerId="LiveId" clId="{577E014F-E681-412B-B438-D123FAA4B4AA}" dt="2019-03-21T13:24:33.958" v="5203"/>
        <pc:sldMkLst>
          <pc:docMk/>
          <pc:sldMk cId="3135789238" sldId="29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04C701-E08A-4AD7-8A46-F40F164D5C8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B3F5F19-FE8D-454A-90CC-2A4BD3E97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4168AC9-B3C2-41BE-868B-D455EDC1AB52}"/>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DF2D766A-F26D-4A79-92A2-BC5CB5C7F8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31FEC6-E859-4084-AC10-F7E85CAC9C1E}"/>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1069833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0340F-7373-4CDD-8DE4-B7928F6F405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86332B6-2ECA-46DB-AAC6-BC3393660DD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E65DF3D-1B72-4CE7-8166-A400955F6E39}"/>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5AE0933C-78C1-4768-AC44-E4CC16926A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486B5A-671A-4C67-8154-39A1E8D2C959}"/>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177716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2CFC558-0B61-4931-B883-4898541E16C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777F687-7E9A-498A-93D4-20F0F0DE8D7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645BE8-FDB6-4910-A832-65E3A380B9CD}"/>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A878DE87-FEDE-434D-ABFF-A199AA5FD51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3553AC-7218-47A3-B1BA-C948AFD28716}"/>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182620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2FDC6B-22DA-4322-9B55-84F81F54D85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41C8EB5-AD95-45A7-B744-3361F13FBFC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3FAD282-1FD7-44E2-85B6-E5F719208C98}"/>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6945ED44-BC03-4975-A7E7-B2656FCD26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353A2B3-9342-4E18-8DE6-D95851EA8722}"/>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1815020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DB90D-FE0D-48DE-9D2D-739E204193D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7B1B61A-D87A-4997-B79E-E4EF9E8758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C1DC427-66F6-45E7-971E-3AD47727C1A9}"/>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5701140C-A0B3-43AB-A6A8-E5233EFBB3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C17237-3FD1-4FA9-AAE6-68C1F17250AA}"/>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371556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EC50CD-97FC-44A3-BC5B-D4BCF3E6A91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8ED7589-D450-4CB8-9C3B-5D598AA68E2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8AC2DB2-04C9-476E-9D83-1446132F45B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25C1A95-4C95-433D-93FF-9F24B77BD676}"/>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6" name="Espace réservé du pied de page 5">
            <a:extLst>
              <a:ext uri="{FF2B5EF4-FFF2-40B4-BE49-F238E27FC236}">
                <a16:creationId xmlns:a16="http://schemas.microsoft.com/office/drawing/2014/main" id="{3FD702E1-5157-44D7-9BFC-C4C3781695B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F4AF57-DFFA-4AED-9D92-172BC706FB09}"/>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785138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D4EED-2A77-4DBA-9796-72F1533916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188E78-71F9-4C82-99E4-940E3A3615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54480EB-0E69-413E-B53D-BC7ED69C972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1EF1A98-3EF7-44EC-8412-443B937EA4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5107ADE-BD3F-4C87-8760-3329D45CDDF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8555B4D-B291-4E0C-A2CB-10F0ADFC6708}"/>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8" name="Espace réservé du pied de page 7">
            <a:extLst>
              <a:ext uri="{FF2B5EF4-FFF2-40B4-BE49-F238E27FC236}">
                <a16:creationId xmlns:a16="http://schemas.microsoft.com/office/drawing/2014/main" id="{AA5D7E0B-9C36-4BBB-AF75-A16C8A740AE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534B04F-E912-4A39-859E-73765E04D61A}"/>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192550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839C4-1139-4408-A968-C0667FF5861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85A91B2-2A5C-42BF-8531-98DBBB02DCF1}"/>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4" name="Espace réservé du pied de page 3">
            <a:extLst>
              <a:ext uri="{FF2B5EF4-FFF2-40B4-BE49-F238E27FC236}">
                <a16:creationId xmlns:a16="http://schemas.microsoft.com/office/drawing/2014/main" id="{EF926C34-EB00-4772-A15C-EA30F5FE8C6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18F5CB9-9E39-4CD1-9191-E2681FB2AE05}"/>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395075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91DB41F-4CC4-4898-A9E4-CD6623AC7E6B}"/>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3" name="Espace réservé du pied de page 2">
            <a:extLst>
              <a:ext uri="{FF2B5EF4-FFF2-40B4-BE49-F238E27FC236}">
                <a16:creationId xmlns:a16="http://schemas.microsoft.com/office/drawing/2014/main" id="{FF01E534-EE35-467B-B7C5-B1915B2F6CD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407475F-9C08-48D4-B863-F4879B829228}"/>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41486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2DEE3-246D-4CB8-806A-B86904786D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1E3DE37-CA9F-4DA7-861A-1AF8EC1287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EA3F25E-993F-45D8-A22E-A4CCD9C90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9752C01-34FE-4CD1-88E0-7088A110A3F9}"/>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6" name="Espace réservé du pied de page 5">
            <a:extLst>
              <a:ext uri="{FF2B5EF4-FFF2-40B4-BE49-F238E27FC236}">
                <a16:creationId xmlns:a16="http://schemas.microsoft.com/office/drawing/2014/main" id="{8DDDFF3C-4481-4F7F-90FD-ACFCE60697D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D8CF368-AC85-416D-B771-04B3071FF5C7}"/>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331852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6DE83-4B6F-4A6F-B877-9964DC2CE46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9CAFFFA-2880-499E-96EE-EB4FF05EE8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10E522D-F5C4-4F1A-9ACB-CF6BAEDB9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0895987-1AFB-4F35-A548-B4210F3C1C68}"/>
              </a:ext>
            </a:extLst>
          </p:cNvPr>
          <p:cNvSpPr>
            <a:spLocks noGrp="1"/>
          </p:cNvSpPr>
          <p:nvPr>
            <p:ph type="dt" sz="half" idx="10"/>
          </p:nvPr>
        </p:nvSpPr>
        <p:spPr/>
        <p:txBody>
          <a:bodyPr/>
          <a:lstStyle/>
          <a:p>
            <a:fld id="{DCCC5CCC-E099-44F0-A647-C0E07E56C9DF}" type="datetimeFigureOut">
              <a:rPr lang="fr-FR" smtClean="0"/>
              <a:t>21/03/2019</a:t>
            </a:fld>
            <a:endParaRPr lang="fr-FR"/>
          </a:p>
        </p:txBody>
      </p:sp>
      <p:sp>
        <p:nvSpPr>
          <p:cNvPr id="6" name="Espace réservé du pied de page 5">
            <a:extLst>
              <a:ext uri="{FF2B5EF4-FFF2-40B4-BE49-F238E27FC236}">
                <a16:creationId xmlns:a16="http://schemas.microsoft.com/office/drawing/2014/main" id="{372A8681-A797-48A1-88FD-80E7E0D407B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0C7F04-82B5-4B5F-A3D9-F01933CA8F02}"/>
              </a:ext>
            </a:extLst>
          </p:cNvPr>
          <p:cNvSpPr>
            <a:spLocks noGrp="1"/>
          </p:cNvSpPr>
          <p:nvPr>
            <p:ph type="sldNum" sz="quarter" idx="12"/>
          </p:nvPr>
        </p:nvSpPr>
        <p:spPr/>
        <p:txBody>
          <a:bodyPr/>
          <a:lstStyle/>
          <a:p>
            <a:fld id="{4E0CCB5B-6D81-4BAE-9259-33D882FB235B}" type="slidenum">
              <a:rPr lang="fr-FR" smtClean="0"/>
              <a:t>‹N°›</a:t>
            </a:fld>
            <a:endParaRPr lang="fr-FR"/>
          </a:p>
        </p:txBody>
      </p:sp>
    </p:spTree>
    <p:extLst>
      <p:ext uri="{BB962C8B-B14F-4D97-AF65-F5344CB8AC3E}">
        <p14:creationId xmlns:p14="http://schemas.microsoft.com/office/powerpoint/2010/main" val="377855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679FF92-A163-49E1-916F-90C88FFCE1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2B135B2-72EA-47DE-8E2A-7D722F8D7D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C36042-7CAE-48F8-9EB9-F2D36D3E58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C5CCC-E099-44F0-A647-C0E07E56C9DF}" type="datetimeFigureOut">
              <a:rPr lang="fr-FR" smtClean="0"/>
              <a:t>21/03/2019</a:t>
            </a:fld>
            <a:endParaRPr lang="fr-FR"/>
          </a:p>
        </p:txBody>
      </p:sp>
      <p:sp>
        <p:nvSpPr>
          <p:cNvPr id="5" name="Espace réservé du pied de page 4">
            <a:extLst>
              <a:ext uri="{FF2B5EF4-FFF2-40B4-BE49-F238E27FC236}">
                <a16:creationId xmlns:a16="http://schemas.microsoft.com/office/drawing/2014/main" id="{41A4B663-1456-4EBD-98D8-CC35BB1B07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E93F82E-4BC9-4F02-9393-77CEB71333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CCB5B-6D81-4BAE-9259-33D882FB235B}" type="slidenum">
              <a:rPr lang="fr-FR" smtClean="0"/>
              <a:t>‹N°›</a:t>
            </a:fld>
            <a:endParaRPr lang="fr-FR"/>
          </a:p>
        </p:txBody>
      </p:sp>
    </p:spTree>
    <p:extLst>
      <p:ext uri="{BB962C8B-B14F-4D97-AF65-F5344CB8AC3E}">
        <p14:creationId xmlns:p14="http://schemas.microsoft.com/office/powerpoint/2010/main" val="2203444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88BD41-DCF9-4C65-BAA0-E12B4CBA4E66}"/>
              </a:ext>
            </a:extLst>
          </p:cNvPr>
          <p:cNvSpPr>
            <a:spLocks noGrp="1"/>
          </p:cNvSpPr>
          <p:nvPr>
            <p:ph type="ctrTitle"/>
          </p:nvPr>
        </p:nvSpPr>
        <p:spPr/>
        <p:txBody>
          <a:bodyPr/>
          <a:lstStyle/>
          <a:p>
            <a:r>
              <a:rPr lang="fr-FR" dirty="0"/>
              <a:t>Le romanesque d’</a:t>
            </a:r>
            <a:r>
              <a:rPr lang="fr-FR" i="1" dirty="0"/>
              <a:t>Hernani</a:t>
            </a:r>
          </a:p>
        </p:txBody>
      </p:sp>
    </p:spTree>
    <p:extLst>
      <p:ext uri="{BB962C8B-B14F-4D97-AF65-F5344CB8AC3E}">
        <p14:creationId xmlns:p14="http://schemas.microsoft.com/office/powerpoint/2010/main" val="774039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6199E4-FBA7-4455-AB47-102E2FBFAFEA}"/>
              </a:ext>
            </a:extLst>
          </p:cNvPr>
          <p:cNvSpPr/>
          <p:nvPr/>
        </p:nvSpPr>
        <p:spPr>
          <a:xfrm>
            <a:off x="280090" y="328474"/>
            <a:ext cx="11216492" cy="6001643"/>
          </a:xfrm>
          <a:prstGeom prst="rect">
            <a:avLst/>
          </a:prstGeom>
        </p:spPr>
        <p:txBody>
          <a:bodyPr wrap="square">
            <a:spAutoFit/>
          </a:bodyPr>
          <a:lstStyle/>
          <a:p>
            <a:pPr algn="just"/>
            <a:r>
              <a:rPr lang="fr-FR" dirty="0"/>
              <a:t>«</a:t>
            </a:r>
            <a:r>
              <a:rPr lang="fr-FR" sz="3200" dirty="0"/>
              <a:t> Dès l’origine, c’est-à-dire dès les théories de Diderot, le genre du drame est pensé en étroite relation avec celui du roman.</a:t>
            </a:r>
          </a:p>
          <a:p>
            <a:pPr algn="just"/>
            <a:r>
              <a:rPr lang="fr-FR" sz="3200" i="1" dirty="0"/>
              <a:t>Les Entretiens sur le Fils naturel </a:t>
            </a:r>
            <a:r>
              <a:rPr lang="fr-FR" sz="3200" dirty="0"/>
              <a:t>et le </a:t>
            </a:r>
            <a:r>
              <a:rPr lang="fr-FR" sz="3200" i="1" dirty="0"/>
              <a:t>Discours sur la poésie dramatique, </a:t>
            </a:r>
            <a:r>
              <a:rPr lang="fr-FR" sz="3200" dirty="0"/>
              <a:t>publiés respectivement en 1757 et 1758, sont presque contemporains du grand texte de promotion du roman qu’est </a:t>
            </a:r>
            <a:r>
              <a:rPr lang="fr-FR" sz="3200" i="1" dirty="0"/>
              <a:t>l’Éloge de Richardson</a:t>
            </a:r>
            <a:r>
              <a:rPr lang="fr-FR" sz="3200" dirty="0"/>
              <a:t>, qui paraît quatre ans plus tard, en 1762 : Diderot pense en effet </a:t>
            </a:r>
            <a:r>
              <a:rPr lang="fr-FR" sz="3200" b="1" dirty="0"/>
              <a:t>le roman et le drame comme un couple de genres intermédiaires </a:t>
            </a:r>
            <a:r>
              <a:rPr lang="fr-FR" sz="3200" dirty="0"/>
              <a:t>qui doit faire pièce aux grands genres classiques que sont l’épopée et la tragédie. </a:t>
            </a:r>
          </a:p>
          <a:p>
            <a:pPr algn="just"/>
            <a:r>
              <a:rPr lang="fr-FR" sz="3200" dirty="0"/>
              <a:t>Du côté du drame, l’influence du roman se fait sentir principalement de deux manières, qui ressortent plutôt à la deuxième définition du romanesque. »</a:t>
            </a:r>
          </a:p>
        </p:txBody>
      </p:sp>
    </p:spTree>
    <p:extLst>
      <p:ext uri="{BB962C8B-B14F-4D97-AF65-F5344CB8AC3E}">
        <p14:creationId xmlns:p14="http://schemas.microsoft.com/office/powerpoint/2010/main" val="2785140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9F4099-ADBC-4788-9FE1-4FEC98F6F5D4}"/>
              </a:ext>
            </a:extLst>
          </p:cNvPr>
          <p:cNvSpPr/>
          <p:nvPr/>
        </p:nvSpPr>
        <p:spPr>
          <a:xfrm>
            <a:off x="480060" y="366623"/>
            <a:ext cx="11231880" cy="6124754"/>
          </a:xfrm>
          <a:prstGeom prst="rect">
            <a:avLst/>
          </a:prstGeom>
        </p:spPr>
        <p:txBody>
          <a:bodyPr wrap="square">
            <a:spAutoFit/>
          </a:bodyPr>
          <a:lstStyle/>
          <a:p>
            <a:pPr algn="just"/>
            <a:r>
              <a:rPr lang="fr-FR" sz="2800" dirty="0"/>
              <a:t>« Diderot conçoit l’intrigue du drame non plus sur le modèle d’une crise, tel que c’est défini par Aristote, mais sur celui </a:t>
            </a:r>
            <a:r>
              <a:rPr lang="fr-FR" sz="2800" b="1" dirty="0"/>
              <a:t>d’un développement progressif</a:t>
            </a:r>
            <a:r>
              <a:rPr lang="fr-FR" sz="2800" dirty="0"/>
              <a:t>, ce qui fait tendre le drame vers une temporalité romanesque. » La</a:t>
            </a:r>
            <a:r>
              <a:rPr lang="fr-FR" sz="2800" b="1" dirty="0"/>
              <a:t> romanisation</a:t>
            </a:r>
            <a:r>
              <a:rPr lang="fr-FR" sz="2800" dirty="0"/>
              <a:t> du drame se lit dans les </a:t>
            </a:r>
            <a:r>
              <a:rPr lang="fr-FR" sz="2800" b="1" dirty="0"/>
              <a:t>extensions temporelles et spatiales</a:t>
            </a:r>
            <a:r>
              <a:rPr lang="fr-FR" sz="2800" dirty="0"/>
              <a:t> suggérées par le texte.</a:t>
            </a:r>
          </a:p>
          <a:p>
            <a:pPr algn="just"/>
            <a:endParaRPr lang="fr-FR" sz="2800" dirty="0"/>
          </a:p>
          <a:p>
            <a:pPr algn="just"/>
            <a:r>
              <a:rPr lang="fr-FR" sz="2800" dirty="0"/>
              <a:t>« Diderot engage le dramaturge à imiter le romancier en écrivant la pantomime : les didascalies se multiplient donc, et cette </a:t>
            </a:r>
            <a:r>
              <a:rPr lang="fr-FR" sz="2800" b="1" dirty="0"/>
              <a:t>insertion massive de la parole de l’auteur à l’intérieur du dialogue dramatique</a:t>
            </a:r>
            <a:r>
              <a:rPr lang="fr-FR" sz="2800" dirty="0"/>
              <a:t> tend aussi vers une romanisation puisqu’elle implique qu’une sorte de </a:t>
            </a:r>
            <a:r>
              <a:rPr lang="fr-FR" sz="2800" b="1" dirty="0"/>
              <a:t>substrat narratif</a:t>
            </a:r>
            <a:r>
              <a:rPr lang="fr-FR" sz="2800" dirty="0"/>
              <a:t> envahisse le texte théâtral. Dès que l’on exporte le romanesque vers un autre genre, il est évident que </a:t>
            </a:r>
            <a:r>
              <a:rPr lang="fr-FR" sz="2800" b="1" dirty="0"/>
              <a:t>la place plus ou moins grande du récit (qu’il s’agisse des didascalies ou même du récit inséré dans les dialogues dramatiques) joue un rôle dans le degré de « romanisation » de la pièce.</a:t>
            </a:r>
            <a:r>
              <a:rPr lang="fr-FR" sz="2800" dirty="0"/>
              <a:t> » </a:t>
            </a:r>
          </a:p>
        </p:txBody>
      </p:sp>
    </p:spTree>
    <p:extLst>
      <p:ext uri="{BB962C8B-B14F-4D97-AF65-F5344CB8AC3E}">
        <p14:creationId xmlns:p14="http://schemas.microsoft.com/office/powerpoint/2010/main" val="2577405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00A367-9ABA-4408-90F8-F72DBCB598DC}"/>
              </a:ext>
            </a:extLst>
          </p:cNvPr>
          <p:cNvSpPr/>
          <p:nvPr/>
        </p:nvSpPr>
        <p:spPr>
          <a:xfrm>
            <a:off x="394063" y="396406"/>
            <a:ext cx="11403874" cy="6065187"/>
          </a:xfrm>
          <a:prstGeom prst="rect">
            <a:avLst/>
          </a:prstGeom>
        </p:spPr>
        <p:txBody>
          <a:bodyPr wrap="square">
            <a:spAutoFit/>
          </a:bodyPr>
          <a:lstStyle/>
          <a:p>
            <a:pPr lvl="0">
              <a:lnSpc>
                <a:spcPct val="107000"/>
              </a:lnSpc>
              <a:spcAft>
                <a:spcPts val="0"/>
              </a:spcAft>
            </a:pPr>
            <a:r>
              <a:rPr lang="fr-FR" sz="2800" b="1" dirty="0">
                <a:latin typeface="Calibri" panose="020F0502020204030204" pitchFamily="34" charset="0"/>
                <a:ea typeface="Calibri" panose="020F0502020204030204" pitchFamily="34" charset="0"/>
                <a:cs typeface="Times New Roman" panose="02020603050405020304" pitchFamily="18" charset="0"/>
              </a:rPr>
              <a:t>2) Dans les écrits théoriques de V. Hugo </a:t>
            </a:r>
          </a:p>
          <a:p>
            <a:pPr lvl="0">
              <a:lnSpc>
                <a:spcPct val="107000"/>
              </a:lnSpc>
              <a:spcAft>
                <a:spcPts val="0"/>
              </a:spcAft>
            </a:pPr>
            <a:endParaRPr lang="fr-FR" sz="2800" b="1"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fr-FR" sz="2800" dirty="0">
                <a:latin typeface="Calibri" panose="020F0502020204030204" pitchFamily="34" charset="0"/>
                <a:ea typeface="Calibri" panose="020F0502020204030204" pitchFamily="34" charset="0"/>
                <a:cs typeface="Times New Roman" panose="02020603050405020304" pitchFamily="18" charset="0"/>
              </a:rPr>
              <a:t>Dans la préface de </a:t>
            </a:r>
            <a:r>
              <a:rPr lang="fr-FR" sz="2800" i="1" dirty="0">
                <a:latin typeface="Calibri" panose="020F0502020204030204" pitchFamily="34" charset="0"/>
                <a:ea typeface="Calibri" panose="020F0502020204030204" pitchFamily="34" charset="0"/>
                <a:cs typeface="Times New Roman" panose="02020603050405020304" pitchFamily="18" charset="0"/>
              </a:rPr>
              <a:t>Cromwell</a:t>
            </a:r>
            <a:r>
              <a:rPr lang="fr-FR" sz="2800" dirty="0">
                <a:latin typeface="Calibri" panose="020F0502020204030204" pitchFamily="34" charset="0"/>
                <a:ea typeface="Calibri" panose="020F0502020204030204" pitchFamily="34" charset="0"/>
                <a:cs typeface="Times New Roman" panose="02020603050405020304" pitchFamily="18" charset="0"/>
              </a:rPr>
              <a:t>, V. Hugo élabore une définition de l’esthétique romantique, qui notamment met à jour l’idée que </a:t>
            </a:r>
            <a:r>
              <a:rPr lang="fr-FR" sz="2800" b="1" dirty="0">
                <a:latin typeface="Calibri" panose="020F0502020204030204" pitchFamily="34" charset="0"/>
                <a:ea typeface="Calibri" panose="020F0502020204030204" pitchFamily="34" charset="0"/>
                <a:cs typeface="Times New Roman" panose="02020603050405020304" pitchFamily="18" charset="0"/>
              </a:rPr>
              <a:t>pour rendre la complexité de la vie, il faut faire se côtoyer les contraires, ce qu’il désigne sous le vocable de « sublime » et de « grotesque », </a:t>
            </a:r>
            <a:r>
              <a:rPr lang="fr-FR" sz="2800" dirty="0">
                <a:latin typeface="Calibri" panose="020F0502020204030204" pitchFamily="34" charset="0"/>
                <a:ea typeface="Calibri" panose="020F0502020204030204" pitchFamily="34" charset="0"/>
                <a:cs typeface="Times New Roman" panose="02020603050405020304" pitchFamily="18" charset="0"/>
              </a:rPr>
              <a:t>s’opposant en cela au classicisme qui, au contraire, sépare résolument les styles, selon le principe du </a:t>
            </a:r>
            <a:r>
              <a:rPr lang="fr-FR" sz="2800" i="1" dirty="0" err="1">
                <a:latin typeface="Calibri" panose="020F0502020204030204" pitchFamily="34" charset="0"/>
                <a:ea typeface="Calibri" panose="020F0502020204030204" pitchFamily="34" charset="0"/>
                <a:cs typeface="Times New Roman" panose="02020603050405020304" pitchFamily="18" charset="0"/>
              </a:rPr>
              <a:t>decorum</a:t>
            </a:r>
            <a:r>
              <a:rPr lang="fr-FR" sz="2800" dirty="0">
                <a:latin typeface="Calibri" panose="020F0502020204030204" pitchFamily="34" charset="0"/>
                <a:ea typeface="Calibri" panose="020F0502020204030204" pitchFamily="34" charset="0"/>
                <a:cs typeface="Times New Roman" panose="02020603050405020304" pitchFamily="18" charset="0"/>
              </a:rPr>
              <a:t>: pour les classiques, un noble ne peut pas se comporter ou parler autrement que noblement. C’est le principe de la bienséance interne. On ne trouve donc pas de burlesque dans la tragédie classique.</a:t>
            </a:r>
          </a:p>
          <a:p>
            <a:pPr lvl="0" algn="just">
              <a:lnSpc>
                <a:spcPct val="107000"/>
              </a:lnSpc>
              <a:spcAft>
                <a:spcPts val="0"/>
              </a:spcAft>
            </a:pPr>
            <a:r>
              <a:rPr lang="fr-FR" sz="2800" dirty="0">
                <a:latin typeface="Calibri" panose="020F0502020204030204" pitchFamily="34" charset="0"/>
                <a:ea typeface="Calibri" panose="020F0502020204030204" pitchFamily="34" charset="0"/>
                <a:cs typeface="Times New Roman" panose="02020603050405020304" pitchFamily="18" charset="0"/>
              </a:rPr>
              <a:t>V. Hugo récuse donc cette règle, en prétendant que </a:t>
            </a:r>
            <a:r>
              <a:rPr lang="fr-FR" sz="2800" b="1" dirty="0">
                <a:latin typeface="Calibri" panose="020F0502020204030204" pitchFamily="34" charset="0"/>
                <a:ea typeface="Calibri" panose="020F0502020204030204" pitchFamily="34" charset="0"/>
                <a:cs typeface="Times New Roman" panose="02020603050405020304" pitchFamily="18" charset="0"/>
              </a:rPr>
              <a:t>le grotesque est le signe de la modernité. Il l’associe, dans la préface de </a:t>
            </a:r>
            <a:r>
              <a:rPr lang="fr-FR" sz="2800" b="1" i="1" dirty="0">
                <a:latin typeface="Calibri" panose="020F0502020204030204" pitchFamily="34" charset="0"/>
                <a:ea typeface="Calibri" panose="020F0502020204030204" pitchFamily="34" charset="0"/>
                <a:cs typeface="Times New Roman" panose="02020603050405020304" pitchFamily="18" charset="0"/>
              </a:rPr>
              <a:t>Cromwell</a:t>
            </a:r>
            <a:r>
              <a:rPr lang="fr-FR" sz="2800" b="1" dirty="0">
                <a:latin typeface="Calibri" panose="020F0502020204030204" pitchFamily="34" charset="0"/>
                <a:ea typeface="Calibri" panose="020F0502020204030204" pitchFamily="34" charset="0"/>
                <a:cs typeface="Times New Roman" panose="02020603050405020304" pitchFamily="18" charset="0"/>
              </a:rPr>
              <a:t> aux</a:t>
            </a:r>
            <a:r>
              <a:rPr lang="fr-FR" sz="2800" b="1" i="1" dirty="0">
                <a:latin typeface="Calibri" panose="020F0502020204030204" pitchFamily="34" charset="0"/>
                <a:ea typeface="Calibri" panose="020F0502020204030204" pitchFamily="34" charset="0"/>
                <a:cs typeface="Times New Roman" panose="02020603050405020304" pitchFamily="18" charset="0"/>
              </a:rPr>
              <a:t> romanceros </a:t>
            </a:r>
            <a:r>
              <a:rPr lang="fr-FR" sz="2800" b="1" dirty="0">
                <a:latin typeface="Calibri" panose="020F0502020204030204" pitchFamily="34" charset="0"/>
                <a:ea typeface="Calibri" panose="020F0502020204030204" pitchFamily="34" charset="0"/>
                <a:cs typeface="Times New Roman" panose="02020603050405020304" pitchFamily="18" charset="0"/>
              </a:rPr>
              <a:t>espagnols et aux premières formes de romans:</a:t>
            </a:r>
          </a:p>
        </p:txBody>
      </p:sp>
    </p:spTree>
    <p:extLst>
      <p:ext uri="{BB962C8B-B14F-4D97-AF65-F5344CB8AC3E}">
        <p14:creationId xmlns:p14="http://schemas.microsoft.com/office/powerpoint/2010/main" val="182572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25DB99-8DD3-4C2A-A33F-448F30D24232}"/>
              </a:ext>
            </a:extLst>
          </p:cNvPr>
          <p:cNvSpPr/>
          <p:nvPr/>
        </p:nvSpPr>
        <p:spPr>
          <a:xfrm>
            <a:off x="0" y="0"/>
            <a:ext cx="12192000" cy="7140416"/>
          </a:xfrm>
          <a:prstGeom prst="rect">
            <a:avLst/>
          </a:prstGeom>
        </p:spPr>
        <p:txBody>
          <a:bodyPr wrap="square">
            <a:spAutoFit/>
          </a:bodyPr>
          <a:lstStyle/>
          <a:p>
            <a:pPr algn="just">
              <a:spcAft>
                <a:spcPts val="0"/>
              </a:spcAft>
            </a:pPr>
            <a:r>
              <a:rPr lang="fr-FR" sz="2000" b="1" kern="150" dirty="0">
                <a:ea typeface="SimSun" panose="02010600030101010101" pitchFamily="2" charset="-122"/>
                <a:cs typeface="Mangal" panose="02040503050203030202" pitchFamily="18" charset="0"/>
              </a:rPr>
              <a:t>Préface de </a:t>
            </a:r>
            <a:r>
              <a:rPr lang="fr-FR" sz="2000" b="1" i="1" kern="150" dirty="0">
                <a:ea typeface="SimSun" panose="02010600030101010101" pitchFamily="2" charset="-122"/>
                <a:cs typeface="Mangal" panose="02040503050203030202" pitchFamily="18" charset="0"/>
              </a:rPr>
              <a:t>Cromwell</a:t>
            </a:r>
            <a:r>
              <a:rPr lang="fr-FR" sz="2000" i="1" kern="150" dirty="0">
                <a:ea typeface="SimSun" panose="02010600030101010101" pitchFamily="2" charset="-122"/>
                <a:cs typeface="Mangal" panose="02040503050203030202" pitchFamily="18" charset="0"/>
              </a:rPr>
              <a:t>;</a:t>
            </a:r>
          </a:p>
          <a:p>
            <a:pPr algn="just">
              <a:spcAft>
                <a:spcPts val="0"/>
              </a:spcAft>
            </a:pPr>
            <a:r>
              <a:rPr lang="fr-FR" sz="2000" kern="150" dirty="0">
                <a:ea typeface="SimSun" panose="02010600030101010101" pitchFamily="2" charset="-122"/>
                <a:cs typeface="Mangal" panose="02040503050203030202" pitchFamily="18" charset="0"/>
              </a:rPr>
              <a:t>« Ce que nous appelons le laid […] est un détail d’un grand ensemble qui nous échappe, et qui s’harmonise, non pas avec l’homme, mais avec la création tout entière. Voilà pourquoi il nous présente sans cesse des aspects nouveaux, mais incomplets.</a:t>
            </a:r>
          </a:p>
          <a:p>
            <a:pPr algn="just"/>
            <a:r>
              <a:rPr lang="fr-FR" sz="2000" dirty="0"/>
              <a:t>C’est une étude curieuse que de suivre l’avènement et la marche du grotesque dans l’ère moderne.[…]. Il traverse en naissant la littérature latine qui se meurt, y colore Perse, Pétrone, Juvénal, et y laisse l’Âne d’or d’Apulée. De là, il se répand dans l’imagination des peuples nouveaux qui refont l’Europe. Il abonde à flots dons les conteurs, dans les chroniqueurs, dans les romanciers. On le voit s’étendre du sud au septentrion. Il se joue dans les rêves des nations tudesques, et en même temps vivifie de son </a:t>
            </a:r>
            <a:r>
              <a:rPr lang="fr-FR" sz="2000" i="1" dirty="0"/>
              <a:t>souffle ces admirables romanceros espagnols,</a:t>
            </a:r>
            <a:r>
              <a:rPr lang="fr-FR" sz="2000" dirty="0"/>
              <a:t> véritable Iliade de la chevalerie. C’est lui, par exemple, qui, dans le </a:t>
            </a:r>
            <a:r>
              <a:rPr lang="fr-FR" sz="2000" i="1" dirty="0"/>
              <a:t>Roman de la Rose</a:t>
            </a:r>
            <a:r>
              <a:rPr lang="fr-FR" sz="2000" dirty="0"/>
              <a:t>, peint ainsi une cérémonie auguste, l’élection d’un roi :</a:t>
            </a:r>
          </a:p>
          <a:p>
            <a:r>
              <a:rPr lang="fr-FR" sz="2000" dirty="0"/>
              <a:t>Un grand vilain lors ils élurent,</a:t>
            </a:r>
          </a:p>
          <a:p>
            <a:r>
              <a:rPr lang="fr-FR" sz="2000" dirty="0"/>
              <a:t>Le plus ossu qu’</a:t>
            </a:r>
            <a:r>
              <a:rPr lang="fr-FR" sz="2000" dirty="0" err="1"/>
              <a:t>entr’eux</a:t>
            </a:r>
            <a:r>
              <a:rPr lang="fr-FR" sz="2000" dirty="0"/>
              <a:t> ils eurent.</a:t>
            </a:r>
          </a:p>
          <a:p>
            <a:r>
              <a:rPr lang="fr-FR" sz="2000" dirty="0"/>
              <a:t> […] Pour le peindre d’un trait, telle est, à cette aurore des lettres, sa verve, sa vigueur, sa sève de création, qu’il jette du premier coup sur le seuil de la poésie moderne trois </a:t>
            </a:r>
            <a:r>
              <a:rPr lang="fr-FR" sz="2000" dirty="0" err="1"/>
              <a:t>Homères</a:t>
            </a:r>
            <a:r>
              <a:rPr lang="fr-FR" sz="2000" dirty="0"/>
              <a:t> bouffons : Arioste, en Italie ; Cervantes, en Espagne ; Rabelais, en France.</a:t>
            </a:r>
          </a:p>
          <a:p>
            <a:pPr algn="just">
              <a:spcAft>
                <a:spcPts val="0"/>
              </a:spcAft>
            </a:pPr>
            <a:r>
              <a:rPr lang="fr-FR" sz="2000" kern="150" dirty="0">
                <a:ea typeface="SimSun" panose="02010600030101010101" pitchFamily="2" charset="-122"/>
                <a:cs typeface="Mangal" panose="02040503050203030202" pitchFamily="18" charset="0"/>
              </a:rPr>
              <a:t>Il serait surabondant de faire ressortir davantage cette influence du grotesque dans la troisième civilisation. Tout démontre, à l’époque dite romantique, son alliance intime et créatrice avec le beau. Il n’y a pas jusqu’aux plus naïves légendes populaires qui n’expliquent quelquefois avec un admirable instinct ce mystère de l’art moderne. L’antiquité n’aurait pas fait la </a:t>
            </a:r>
            <a:r>
              <a:rPr lang="fr-FR" sz="2000" i="1" kern="150" dirty="0">
                <a:ea typeface="SimSun" panose="02010600030101010101" pitchFamily="2" charset="-122"/>
                <a:cs typeface="Mangal" panose="02040503050203030202" pitchFamily="18" charset="0"/>
              </a:rPr>
              <a:t>Belle et la Bête. »</a:t>
            </a:r>
          </a:p>
          <a:p>
            <a:pPr algn="just"/>
            <a:r>
              <a:rPr lang="fr-FR" sz="2000" dirty="0">
                <a:ea typeface="Calibri" panose="020F0502020204030204" pitchFamily="34" charset="0"/>
                <a:cs typeface="Times New Roman" panose="02020603050405020304" pitchFamily="18" charset="0"/>
              </a:rPr>
              <a:t>Ces « romans » sont clairement l’une des sources à l’origine de la création d’</a:t>
            </a:r>
            <a:r>
              <a:rPr lang="fr-FR" sz="2000" i="1" dirty="0">
                <a:ea typeface="Calibri" panose="020F0502020204030204" pitchFamily="34" charset="0"/>
                <a:cs typeface="Times New Roman" panose="02020603050405020304" pitchFamily="18" charset="0"/>
              </a:rPr>
              <a:t>Hernani</a:t>
            </a:r>
            <a:r>
              <a:rPr lang="fr-FR" sz="2000" dirty="0">
                <a:ea typeface="Calibri" panose="020F0502020204030204" pitchFamily="34" charset="0"/>
                <a:cs typeface="Times New Roman" panose="02020603050405020304" pitchFamily="18" charset="0"/>
              </a:rPr>
              <a:t>, comme il le dit dans la préface.</a:t>
            </a:r>
          </a:p>
          <a:p>
            <a:pPr algn="just"/>
            <a:r>
              <a:rPr lang="fr-FR" sz="2000" dirty="0">
                <a:ea typeface="Calibri" panose="020F0502020204030204" pitchFamily="34" charset="0"/>
                <a:cs typeface="Times New Roman" panose="02020603050405020304" pitchFamily="18" charset="0"/>
              </a:rPr>
              <a:t>Cela s’inscrit dans une certaine conception de la représentation de la réalité:</a:t>
            </a:r>
          </a:p>
          <a:p>
            <a:pPr algn="just">
              <a:spcAft>
                <a:spcPts val="0"/>
              </a:spcAft>
            </a:pPr>
            <a:endParaRPr lang="fr-FR" i="1" kern="150" dirty="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289909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8435C6-FFF5-4EEF-9E4A-546F5CF7CA2B}"/>
              </a:ext>
            </a:extLst>
          </p:cNvPr>
          <p:cNvSpPr/>
          <p:nvPr/>
        </p:nvSpPr>
        <p:spPr>
          <a:xfrm>
            <a:off x="0" y="0"/>
            <a:ext cx="12192000" cy="6817251"/>
          </a:xfrm>
          <a:prstGeom prst="rect">
            <a:avLst/>
          </a:prstGeom>
        </p:spPr>
        <p:txBody>
          <a:bodyPr wrap="square">
            <a:spAutoFit/>
          </a:bodyPr>
          <a:lstStyle/>
          <a:p>
            <a:pPr algn="just">
              <a:spcAft>
                <a:spcPts val="0"/>
              </a:spcAft>
            </a:pPr>
            <a:r>
              <a:rPr lang="fr-FR" sz="1900" kern="150" dirty="0">
                <a:ea typeface="SimSun" panose="02010600030101010101" pitchFamily="2" charset="-122"/>
                <a:cs typeface="Mangal" panose="02040503050203030202" pitchFamily="18" charset="0"/>
              </a:rPr>
              <a:t>« […] Essayons d’indiquer quelle est la limite infranchissable qui, à notre avis, sépare la réalité selon l’art de la réalité selon la nature. Il y a étourderie à les confondre, comme le font quelques partisans peu avancés du romantisme. </a:t>
            </a:r>
            <a:r>
              <a:rPr lang="fr-FR" sz="1900" b="1" kern="150" dirty="0">
                <a:ea typeface="SimSun" panose="02010600030101010101" pitchFamily="2" charset="-122"/>
                <a:cs typeface="Mangal" panose="02040503050203030202" pitchFamily="18" charset="0"/>
              </a:rPr>
              <a:t>La vérité de l’art ne saurait jamais être, ainsi que l’ont dit plusieurs, la réalité absolue. L’art ne peut donner la chose même.</a:t>
            </a:r>
            <a:r>
              <a:rPr lang="fr-FR" sz="1900" kern="150" dirty="0">
                <a:ea typeface="SimSun" panose="02010600030101010101" pitchFamily="2" charset="-122"/>
                <a:cs typeface="Mangal" panose="02040503050203030202" pitchFamily="18" charset="0"/>
              </a:rPr>
              <a:t> […]</a:t>
            </a:r>
          </a:p>
          <a:p>
            <a:pPr algn="just">
              <a:spcAft>
                <a:spcPts val="0"/>
              </a:spcAft>
            </a:pPr>
            <a:r>
              <a:rPr lang="fr-FR" sz="1900" kern="150" dirty="0">
                <a:ea typeface="SimSun" panose="02010600030101010101" pitchFamily="2" charset="-122"/>
                <a:cs typeface="Mangal" panose="02040503050203030202" pitchFamily="18" charset="0"/>
              </a:rPr>
              <a:t>On doit donc reconnaître, sous peine de l’absurde, que le domaine de l’art et celui de la nature sont parfaitement distincts. La nature et l’art sont deux choses, sans quoi l’une ou l’autre n’existerait pas. L’art, outre sa partie idéale, a une partie terrestre et positive. Quoi qu’il fasse, il est encadré entre la grammaire et la prosodie […]. Il a, pour ses créations les plus capricieuses, des formes, des moyens d’exécution, tout un matériel à remuer. </a:t>
            </a:r>
          </a:p>
          <a:p>
            <a:pPr algn="just">
              <a:spcAft>
                <a:spcPts val="0"/>
              </a:spcAft>
            </a:pPr>
            <a:r>
              <a:rPr lang="fr-FR" sz="1900" kern="150" dirty="0">
                <a:ea typeface="SimSun" panose="02010600030101010101" pitchFamily="2" charset="-122"/>
                <a:cs typeface="Mangal" panose="02040503050203030202" pitchFamily="18" charset="0"/>
              </a:rPr>
              <a:t>[…]</a:t>
            </a:r>
          </a:p>
          <a:p>
            <a:pPr algn="just"/>
            <a:r>
              <a:rPr lang="fr-FR" sz="1900" dirty="0"/>
              <a:t>D’autres, ce nous semble, l’ont déjà dit : le drame est un miroir où se réfléchit la nature . Mais si ce miroir est un miroir ordinaire, une surface plane et unie, il ne renverra des objets qu’une image terne et sans relief, fidèle, mais décolorée ; on sait ce que la couleur et la lumière perdent à la réflexion simple. </a:t>
            </a:r>
            <a:r>
              <a:rPr lang="fr-FR" sz="1900" b="1" dirty="0"/>
              <a:t>Il faut donc que le drame soit un miroir de concentration qui, loin de les affaiblir, ramasse et condense les rayons colorants, qui fasse d’une lueur une lumière, d’une lumière une flamme. Alors seulement le drame est avoué de l’art.</a:t>
            </a:r>
          </a:p>
          <a:p>
            <a:pPr algn="just"/>
            <a:r>
              <a:rPr lang="fr-FR" sz="1900" dirty="0"/>
              <a:t>Le théâtre est un </a:t>
            </a:r>
            <a:r>
              <a:rPr lang="fr-FR" sz="1900" b="1" dirty="0"/>
              <a:t>point d’optique. </a:t>
            </a:r>
            <a:r>
              <a:rPr lang="fr-FR" sz="1900" dirty="0"/>
              <a:t>Tout ce qui existe dans le monde, dans l’histoire, dans la vie, dans l’homme, tout doit et peut s’y réfléchir, mais sous la baguette magique de l’art. </a:t>
            </a:r>
            <a:r>
              <a:rPr lang="fr-FR" sz="1900" b="1" dirty="0"/>
              <a:t>L’art feuillette les siècles, feuillette la nature, interroge les chroniques, s’étudie à reproduire la réalité des faits, surtout celle des mœurs et des caractères, bien moins léguée au doute et à la contradiction que les faits, restaure ce que les annalistes ont tronqué, harmonise ce qu’ils ont dépouillé, devine leurs omissions et les répare, comble leurs lacunes par des imaginations qui aient la couleur du temps, groupe ce qu’ils ont laissé épars, rétablit le jeu des fils de la providence sous les marionnettes humaines, revêt le tout d’une forme poétique et naturelle à la fois, et lui donne cette vie de vérité et de saillie qui enfante l’illusion, ce prestige de réalité qui passionne le spectateur, et le </a:t>
            </a:r>
            <a:r>
              <a:rPr lang="fr-FR" sz="1900" b="1" dirty="0" err="1"/>
              <a:t>poëte</a:t>
            </a:r>
            <a:r>
              <a:rPr lang="fr-FR" sz="1900" b="1" dirty="0"/>
              <a:t> le premier, car le </a:t>
            </a:r>
            <a:r>
              <a:rPr lang="fr-FR" sz="1900" b="1" dirty="0" err="1"/>
              <a:t>poëte</a:t>
            </a:r>
            <a:r>
              <a:rPr lang="fr-FR" sz="1900" b="1" dirty="0"/>
              <a:t> est de bonne foi. Ainsi le but de l’art est presque divin : ressusciter, s’il fait de l’histoire ; créer, s’il fait de la poésie. »</a:t>
            </a:r>
            <a:endParaRPr lang="fr-FR" sz="1900" b="1" kern="150" dirty="0">
              <a:ea typeface="SimSun" panose="02010600030101010101" pitchFamily="2" charset="-122"/>
              <a:cs typeface="Mangal" panose="02040503050203030202" pitchFamily="18" charset="0"/>
            </a:endParaRPr>
          </a:p>
          <a:p>
            <a:pPr algn="just">
              <a:spcAft>
                <a:spcPts val="0"/>
              </a:spcAft>
            </a:pPr>
            <a:endParaRPr lang="fr-FR" sz="1900" kern="150" dirty="0">
              <a:ea typeface="SimSun" panose="02010600030101010101" pitchFamily="2" charset="-122"/>
              <a:cs typeface="Mangal" panose="02040503050203030202" pitchFamily="18" charset="0"/>
            </a:endParaRPr>
          </a:p>
        </p:txBody>
      </p:sp>
      <p:sp>
        <p:nvSpPr>
          <p:cNvPr id="12" name="Rectangle 11">
            <a:extLst>
              <a:ext uri="{FF2B5EF4-FFF2-40B4-BE49-F238E27FC236}">
                <a16:creationId xmlns:a16="http://schemas.microsoft.com/office/drawing/2014/main" id="{B93853BE-6F08-4CCD-8174-2F1252646B1E}"/>
              </a:ext>
            </a:extLst>
          </p:cNvPr>
          <p:cNvSpPr/>
          <p:nvPr/>
        </p:nvSpPr>
        <p:spPr>
          <a:xfrm>
            <a:off x="3048000" y="-1741646"/>
            <a:ext cx="6096000" cy="369332"/>
          </a:xfrm>
          <a:prstGeom prst="rect">
            <a:avLst/>
          </a:prstGeom>
        </p:spPr>
        <p:txBody>
          <a:bodyPr>
            <a:spAutoFit/>
          </a:bodyPr>
          <a:lstStyle/>
          <a:p>
            <a:endParaRPr lang="fr-FR" dirty="0"/>
          </a:p>
        </p:txBody>
      </p:sp>
    </p:spTree>
    <p:extLst>
      <p:ext uri="{BB962C8B-B14F-4D97-AF65-F5344CB8AC3E}">
        <p14:creationId xmlns:p14="http://schemas.microsoft.com/office/powerpoint/2010/main" val="862410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955060-0EC9-4F07-A8ED-ADF3D10882E3}"/>
              </a:ext>
            </a:extLst>
          </p:cNvPr>
          <p:cNvSpPr/>
          <p:nvPr/>
        </p:nvSpPr>
        <p:spPr>
          <a:xfrm>
            <a:off x="1371602" y="2868776"/>
            <a:ext cx="8954695" cy="707886"/>
          </a:xfrm>
          <a:prstGeom prst="rect">
            <a:avLst/>
          </a:prstGeom>
        </p:spPr>
        <p:txBody>
          <a:bodyPr wrap="none">
            <a:spAutoFit/>
          </a:bodyPr>
          <a:lstStyle/>
          <a:p>
            <a:r>
              <a:rPr lang="fr-FR" sz="4000" b="1" dirty="0"/>
              <a:t>II Comment cela se traduit dans </a:t>
            </a:r>
            <a:r>
              <a:rPr lang="fr-FR" sz="4000" b="1" i="1" dirty="0"/>
              <a:t>Hernani</a:t>
            </a:r>
            <a:r>
              <a:rPr lang="fr-FR" sz="4000" b="1" dirty="0"/>
              <a:t>?</a:t>
            </a:r>
          </a:p>
        </p:txBody>
      </p:sp>
    </p:spTree>
    <p:extLst>
      <p:ext uri="{BB962C8B-B14F-4D97-AF65-F5344CB8AC3E}">
        <p14:creationId xmlns:p14="http://schemas.microsoft.com/office/powerpoint/2010/main" val="2950745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4BD23E-7B0C-4031-92D1-9936B0AE67A1}"/>
              </a:ext>
            </a:extLst>
          </p:cNvPr>
          <p:cNvSpPr/>
          <p:nvPr/>
        </p:nvSpPr>
        <p:spPr>
          <a:xfrm>
            <a:off x="1" y="113903"/>
            <a:ext cx="12192000" cy="6801862"/>
          </a:xfrm>
          <a:prstGeom prst="rect">
            <a:avLst/>
          </a:prstGeom>
        </p:spPr>
        <p:txBody>
          <a:bodyPr wrap="square">
            <a:spAutoFit/>
          </a:bodyPr>
          <a:lstStyle/>
          <a:p>
            <a:pPr marL="342900" indent="-342900">
              <a:buAutoNum type="arabicPeriod"/>
            </a:pPr>
            <a:r>
              <a:rPr lang="fr-FR" sz="2000" b="1" dirty="0"/>
              <a:t>Le Romanesque invraisemblable</a:t>
            </a:r>
          </a:p>
          <a:p>
            <a:endParaRPr lang="fr-FR" sz="2000" b="1" dirty="0"/>
          </a:p>
          <a:p>
            <a:pPr algn="just"/>
            <a:r>
              <a:rPr lang="fr-FR" sz="2000" b="1" dirty="0"/>
              <a:t>L’exagération des sentiments</a:t>
            </a:r>
          </a:p>
          <a:p>
            <a:pPr algn="just"/>
            <a:endParaRPr lang="fr-FR" sz="2000" dirty="0"/>
          </a:p>
          <a:p>
            <a:pPr algn="just"/>
            <a:r>
              <a:rPr lang="fr-FR" sz="2000" dirty="0"/>
              <a:t>« Hernani accorde une place primordiale à l’intrigue amoureuse : les scènes sentimentales qui voient la réunion des amants fonctionnent comme des acmés ; la pièce se clôt sur l’image du couple amoureux. Les sentiments exprimés par les amants sont particulièrement exaltés.</a:t>
            </a:r>
          </a:p>
          <a:p>
            <a:pPr algn="just"/>
            <a:r>
              <a:rPr lang="fr-FR" sz="2000" dirty="0"/>
              <a:t>Cette exagération est particulièrement palpable dans les propos des amants. Dona Sol exprime ainsi une passion qui peut paraître extravagante pour un personnage de son rang, qui sait que son mariage ne peut être librement choisi:</a:t>
            </a:r>
          </a:p>
          <a:p>
            <a:pPr algn="just"/>
            <a:endParaRPr lang="fr-FR" sz="2000" dirty="0"/>
          </a:p>
          <a:p>
            <a:r>
              <a:rPr lang="fr-FR" sz="2000" dirty="0"/>
              <a:t>« Je ne sais, mais je suis votre esclave. Écoutez,</a:t>
            </a:r>
          </a:p>
          <a:p>
            <a:r>
              <a:rPr lang="fr-FR" sz="2000" dirty="0"/>
              <a:t>Allez où vous voudrez, j’irai. Restez, partez,</a:t>
            </a:r>
          </a:p>
          <a:p>
            <a:r>
              <a:rPr lang="fr-FR" sz="2000" dirty="0"/>
              <a:t>Je suis à vous. Pourquoi fais-je ainsi ? Je l’ignore.</a:t>
            </a:r>
          </a:p>
          <a:p>
            <a:r>
              <a:rPr lang="fr-FR" sz="2000" dirty="0"/>
              <a:t>J’ai besoin de vous voir, et de vous voir encore,</a:t>
            </a:r>
          </a:p>
          <a:p>
            <a:r>
              <a:rPr lang="fr-FR" sz="2000" dirty="0"/>
              <a:t>Et de vous voir toujours. Quand le bruit de vos pas</a:t>
            </a:r>
          </a:p>
          <a:p>
            <a:r>
              <a:rPr lang="fr-FR" sz="2000" dirty="0"/>
              <a:t>S’efface, alors je crois que mon cœur ne bat pas ;</a:t>
            </a:r>
          </a:p>
          <a:p>
            <a:r>
              <a:rPr lang="fr-FR" sz="2000" dirty="0"/>
              <a:t>Vous me manquez, je suis absente de moi-même ;</a:t>
            </a:r>
          </a:p>
          <a:p>
            <a:r>
              <a:rPr lang="fr-FR" sz="2000" dirty="0"/>
              <a:t>Mais dès qu’enfin ce pas que j’attends et que j’aime</a:t>
            </a:r>
          </a:p>
          <a:p>
            <a:r>
              <a:rPr lang="fr-FR" sz="2000" dirty="0"/>
              <a:t>Vient frapper mon oreille, alors il me souvient</a:t>
            </a:r>
          </a:p>
          <a:p>
            <a:r>
              <a:rPr lang="fr-FR" sz="2000" dirty="0"/>
              <a:t>Que je vis, et je sens mon âme qui revient ! » Acte I, scène 2.</a:t>
            </a:r>
          </a:p>
          <a:p>
            <a:endParaRPr lang="fr-FR" b="1" dirty="0"/>
          </a:p>
          <a:p>
            <a:endParaRPr lang="fr-FR" dirty="0"/>
          </a:p>
        </p:txBody>
      </p:sp>
    </p:spTree>
    <p:extLst>
      <p:ext uri="{BB962C8B-B14F-4D97-AF65-F5344CB8AC3E}">
        <p14:creationId xmlns:p14="http://schemas.microsoft.com/office/powerpoint/2010/main" val="3287531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761783-FC66-4BA4-B5ED-94D89AC75FBA}"/>
              </a:ext>
            </a:extLst>
          </p:cNvPr>
          <p:cNvSpPr/>
          <p:nvPr/>
        </p:nvSpPr>
        <p:spPr>
          <a:xfrm>
            <a:off x="426720" y="342037"/>
            <a:ext cx="8808720" cy="6370975"/>
          </a:xfrm>
          <a:prstGeom prst="rect">
            <a:avLst/>
          </a:prstGeom>
        </p:spPr>
        <p:txBody>
          <a:bodyPr wrap="square">
            <a:spAutoFit/>
          </a:bodyPr>
          <a:lstStyle/>
          <a:p>
            <a:r>
              <a:rPr lang="fr-FR" sz="2400" dirty="0"/>
              <a:t>A la scène 2 de l’acte II, elle dit aussi:</a:t>
            </a:r>
          </a:p>
          <a:p>
            <a:endParaRPr lang="fr-FR" sz="2400" dirty="0"/>
          </a:p>
          <a:p>
            <a:r>
              <a:rPr lang="fr-FR" sz="2400" dirty="0"/>
              <a:t>« J’aime mieux avec lui, mon Hernani, mon roi,</a:t>
            </a:r>
          </a:p>
          <a:p>
            <a:r>
              <a:rPr lang="fr-FR" sz="2400" dirty="0"/>
              <a:t>Vivre errante, en dehors du monde et de la loi,</a:t>
            </a:r>
          </a:p>
          <a:p>
            <a:r>
              <a:rPr lang="fr-FR" sz="2400" dirty="0"/>
              <a:t>Ayant faim, ayant soif, fuyant toute l’année,</a:t>
            </a:r>
          </a:p>
          <a:p>
            <a:r>
              <a:rPr lang="fr-FR" sz="2400" dirty="0"/>
              <a:t>Partageant jour à jour sa pauvre destinée,</a:t>
            </a:r>
          </a:p>
          <a:p>
            <a:r>
              <a:rPr lang="fr-FR" sz="2400" dirty="0"/>
              <a:t>Abandon, guerre, exil, deuil, misère et terreur,</a:t>
            </a:r>
          </a:p>
          <a:p>
            <a:r>
              <a:rPr lang="fr-FR" sz="2400" dirty="0"/>
              <a:t>Que d’être impératrice avec un empereur. »</a:t>
            </a:r>
          </a:p>
          <a:p>
            <a:endParaRPr lang="fr-FR" sz="2400" dirty="0"/>
          </a:p>
          <a:p>
            <a:r>
              <a:rPr lang="fr-FR" sz="2400" dirty="0"/>
              <a:t>On trouve chez Hernani l’exagération de la haine, à la scène 3 de l’acte II par exemple:</a:t>
            </a:r>
          </a:p>
          <a:p>
            <a:endParaRPr lang="fr-FR" sz="2400" dirty="0"/>
          </a:p>
          <a:p>
            <a:r>
              <a:rPr lang="fr-FR" sz="2400" dirty="0"/>
              <a:t>« Savez-vous quelle main vous étreint à cette heure ? </a:t>
            </a:r>
          </a:p>
          <a:p>
            <a:r>
              <a:rPr lang="fr-FR" sz="2400" dirty="0"/>
              <a:t>Écoutez : votre père a fait mourir le mien, </a:t>
            </a:r>
          </a:p>
          <a:p>
            <a:r>
              <a:rPr lang="fr-FR" sz="2400" dirty="0"/>
              <a:t>Je vous hais. Vous avez pris mon titre et mon bien, </a:t>
            </a:r>
          </a:p>
          <a:p>
            <a:r>
              <a:rPr lang="fr-FR" sz="2400" dirty="0"/>
              <a:t>Je vous hais. Nous aimons tous deux la même femme, </a:t>
            </a:r>
          </a:p>
          <a:p>
            <a:r>
              <a:rPr lang="fr-FR" sz="2400" dirty="0"/>
              <a:t>Je vous hais, je vous hais ; oui, je te hais dans l’âme. »</a:t>
            </a:r>
          </a:p>
        </p:txBody>
      </p:sp>
    </p:spTree>
    <p:extLst>
      <p:ext uri="{BB962C8B-B14F-4D97-AF65-F5344CB8AC3E}">
        <p14:creationId xmlns:p14="http://schemas.microsoft.com/office/powerpoint/2010/main" val="338809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58F040-93EB-47ED-BE21-5FCC778D07DE}"/>
              </a:ext>
            </a:extLst>
          </p:cNvPr>
          <p:cNvSpPr/>
          <p:nvPr/>
        </p:nvSpPr>
        <p:spPr>
          <a:xfrm>
            <a:off x="185055" y="297829"/>
            <a:ext cx="11669487" cy="5632311"/>
          </a:xfrm>
          <a:prstGeom prst="rect">
            <a:avLst/>
          </a:prstGeom>
        </p:spPr>
        <p:txBody>
          <a:bodyPr wrap="square">
            <a:spAutoFit/>
          </a:bodyPr>
          <a:lstStyle/>
          <a:p>
            <a:r>
              <a:rPr lang="fr-FR" sz="2400" dirty="0"/>
              <a:t>A la scène 4 de l’acte II, Hernani rivalise avec Dona Sol dans l’exagération:</a:t>
            </a:r>
          </a:p>
          <a:p>
            <a:r>
              <a:rPr lang="fr-FR" sz="2400" dirty="0"/>
              <a:t>HERNANI,</a:t>
            </a:r>
          </a:p>
          <a:p>
            <a:r>
              <a:rPr lang="fr-FR" sz="2400" dirty="0"/>
              <a:t>tombant à ses genoux.</a:t>
            </a:r>
          </a:p>
          <a:p>
            <a:r>
              <a:rPr lang="fr-FR" sz="2400" dirty="0"/>
              <a:t>Ange ! Ah ! Dans cet instant</a:t>
            </a:r>
          </a:p>
          <a:p>
            <a:r>
              <a:rPr lang="fr-FR" sz="2400" dirty="0"/>
              <a:t>Où la mort vient peut-être, où s’approche dans l’ombre</a:t>
            </a:r>
          </a:p>
          <a:p>
            <a:r>
              <a:rPr lang="fr-FR" sz="2400" dirty="0"/>
              <a:t>Un sombre dénouement pour un destin bien sombre,</a:t>
            </a:r>
          </a:p>
          <a:p>
            <a:r>
              <a:rPr lang="fr-FR" sz="2400" dirty="0"/>
              <a:t>Je le déclare ici, proscrit, traînant au flanc</a:t>
            </a:r>
          </a:p>
          <a:p>
            <a:r>
              <a:rPr lang="fr-FR" sz="2400" dirty="0"/>
              <a:t>Un souci profond, né dans un berceau sanglant,</a:t>
            </a:r>
          </a:p>
          <a:p>
            <a:r>
              <a:rPr lang="fr-FR" sz="2400" dirty="0"/>
              <a:t>Si noir que soit le deuil qui s’épand sur ma vie,</a:t>
            </a:r>
          </a:p>
          <a:p>
            <a:r>
              <a:rPr lang="fr-FR" sz="2400" dirty="0"/>
              <a:t>Je suis un homme heureux et je veux qu’on m’envie !</a:t>
            </a:r>
          </a:p>
          <a:p>
            <a:r>
              <a:rPr lang="fr-FR" sz="2400" dirty="0"/>
              <a:t>Car vous m’avez aimé ! Car vous me l’avez dit !</a:t>
            </a:r>
          </a:p>
          <a:p>
            <a:r>
              <a:rPr lang="fr-FR" sz="2400" dirty="0"/>
              <a:t>Car vous avez tout bas béni mon front maudit.</a:t>
            </a:r>
          </a:p>
          <a:p>
            <a:endParaRPr lang="fr-FR" sz="2400" dirty="0"/>
          </a:p>
          <a:p>
            <a:r>
              <a:rPr lang="fr-FR" sz="2400" dirty="0"/>
              <a:t>Et bien sûr, à de multiples reprises ils déclarent vouloir mourir l’un pour l’autre, ensemble, plutôt que d’être séparé, comme à l’acte III, au moment où Don Ruy Gomez les surprend.</a:t>
            </a:r>
          </a:p>
        </p:txBody>
      </p:sp>
    </p:spTree>
    <p:extLst>
      <p:ext uri="{BB962C8B-B14F-4D97-AF65-F5344CB8AC3E}">
        <p14:creationId xmlns:p14="http://schemas.microsoft.com/office/powerpoint/2010/main" val="1754648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6D982F-2585-40ED-AADA-729A6E535BF1}"/>
              </a:ext>
            </a:extLst>
          </p:cNvPr>
          <p:cNvSpPr/>
          <p:nvPr/>
        </p:nvSpPr>
        <p:spPr>
          <a:xfrm>
            <a:off x="0" y="58847"/>
            <a:ext cx="12192000" cy="6863417"/>
          </a:xfrm>
          <a:prstGeom prst="rect">
            <a:avLst/>
          </a:prstGeom>
        </p:spPr>
        <p:txBody>
          <a:bodyPr wrap="square">
            <a:spAutoFit/>
          </a:bodyPr>
          <a:lstStyle/>
          <a:p>
            <a:r>
              <a:rPr lang="fr-FR" sz="2000" dirty="0"/>
              <a:t>L’exagération peut venir également de la politique, comme à l’acte IV:</a:t>
            </a:r>
          </a:p>
          <a:p>
            <a:r>
              <a:rPr lang="fr-FR" sz="2000" dirty="0"/>
              <a:t>« PREMIER CONJURÉ.</a:t>
            </a:r>
          </a:p>
          <a:p>
            <a:r>
              <a:rPr lang="fr-FR" sz="2000" dirty="0"/>
              <a:t>La victime est un traître.</a:t>
            </a:r>
          </a:p>
          <a:p>
            <a:r>
              <a:rPr lang="fr-FR" sz="2000" dirty="0"/>
              <a:t>Ils font un empereur, nous, faisons un grand-prêtre.</a:t>
            </a:r>
          </a:p>
          <a:p>
            <a:r>
              <a:rPr lang="fr-FR" sz="2000" dirty="0"/>
              <a:t>Tirons au sort.</a:t>
            </a:r>
          </a:p>
          <a:p>
            <a:r>
              <a:rPr lang="fr-FR" sz="2000" dirty="0"/>
              <a:t>Les conjurés écrivent leurs noms sur leurs tablettes, déchirent la feuille, la roulent et vont l’un après l’autre la jeter dans l’urne d’un tombeau, puis le premier conjuré dit :</a:t>
            </a:r>
          </a:p>
          <a:p>
            <a:r>
              <a:rPr lang="fr-FR" sz="2000" dirty="0"/>
              <a:t>Prions.</a:t>
            </a:r>
          </a:p>
          <a:p>
            <a:r>
              <a:rPr lang="fr-FR" sz="2000" dirty="0"/>
              <a:t>Tous s’agenouillent ; le premier conjuré se lève.</a:t>
            </a:r>
          </a:p>
          <a:p>
            <a:r>
              <a:rPr lang="fr-FR" sz="2000" dirty="0"/>
              <a:t>Que l’élu croie en Dieu !</a:t>
            </a:r>
          </a:p>
          <a:p>
            <a:r>
              <a:rPr lang="fr-FR" sz="2000" dirty="0"/>
              <a:t>Frappe comme un romain, meure comme un hébreu !</a:t>
            </a:r>
          </a:p>
          <a:p>
            <a:r>
              <a:rPr lang="fr-FR" sz="2000" dirty="0"/>
              <a:t>Il faut qu’il brave roue et tenailles mordantes,</a:t>
            </a:r>
          </a:p>
          <a:p>
            <a:r>
              <a:rPr lang="fr-FR" sz="2000" dirty="0"/>
              <a:t>Qu’il chante aux chevalets, rie aux lampes ardentes,</a:t>
            </a:r>
          </a:p>
          <a:p>
            <a:r>
              <a:rPr lang="fr-FR" sz="2000" dirty="0"/>
              <a:t>Enfin, que, pour tuer et mourir, résigné,</a:t>
            </a:r>
          </a:p>
          <a:p>
            <a:r>
              <a:rPr lang="fr-FR" sz="2000" dirty="0"/>
              <a:t>Il fasse tout.</a:t>
            </a:r>
          </a:p>
          <a:p>
            <a:r>
              <a:rPr lang="fr-FR" sz="2000" dirty="0"/>
              <a:t>Il tire un des parchemins de l’urne.</a:t>
            </a:r>
          </a:p>
          <a:p>
            <a:r>
              <a:rPr lang="fr-FR" sz="2000" dirty="0"/>
              <a:t>TOUS.</a:t>
            </a:r>
          </a:p>
          <a:p>
            <a:r>
              <a:rPr lang="fr-FR" sz="2000" dirty="0"/>
              <a:t>Quel nom ?</a:t>
            </a:r>
          </a:p>
          <a:p>
            <a:r>
              <a:rPr lang="fr-FR" sz="2000" dirty="0"/>
              <a:t>PREMIER CONJURÉ, à haute voix.</a:t>
            </a:r>
          </a:p>
          <a:p>
            <a:r>
              <a:rPr lang="fr-FR" sz="2000" dirty="0"/>
              <a:t>Hernani ! »</a:t>
            </a:r>
          </a:p>
          <a:p>
            <a:r>
              <a:rPr lang="fr-FR" sz="2000" dirty="0"/>
              <a:t>D’ailleurs juste après ce passage le ridicule l’emporte quand Don Ruy Gomez et Hernani se disputent le droit de tuer le roi.</a:t>
            </a:r>
          </a:p>
        </p:txBody>
      </p:sp>
    </p:spTree>
    <p:extLst>
      <p:ext uri="{BB962C8B-B14F-4D97-AF65-F5344CB8AC3E}">
        <p14:creationId xmlns:p14="http://schemas.microsoft.com/office/powerpoint/2010/main" val="413805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476C7E-E9D1-4521-B7AE-A4E22F578B62}"/>
              </a:ext>
            </a:extLst>
          </p:cNvPr>
          <p:cNvSpPr/>
          <p:nvPr/>
        </p:nvSpPr>
        <p:spPr>
          <a:xfrm>
            <a:off x="1" y="0"/>
            <a:ext cx="12192000" cy="7848302"/>
          </a:xfrm>
          <a:prstGeom prst="rect">
            <a:avLst/>
          </a:prstGeom>
        </p:spPr>
        <p:txBody>
          <a:bodyPr wrap="square">
            <a:spAutoFit/>
          </a:bodyPr>
          <a:lstStyle/>
          <a:p>
            <a:pPr algn="just"/>
            <a:r>
              <a:rPr lang="fr-FR" sz="2800" b="1" dirty="0"/>
              <a:t>Définition du romanesque</a:t>
            </a:r>
          </a:p>
          <a:p>
            <a:pPr algn="just"/>
            <a:endParaRPr lang="fr-FR" sz="2800" b="1" dirty="0"/>
          </a:p>
          <a:p>
            <a:pPr algn="just"/>
            <a:r>
              <a:rPr lang="fr-FR" sz="2800" dirty="0"/>
              <a:t>Le romanesque est ce «qui tient du roman; qui est merveilleux comme les aventures de roman, ou exalté comme les personnages de roman, comme les sentiments qu'on leur prête. Cet adjectif est souvent utilisé péjorativement pour qualifier des histoires invraisemblables, des aventures extraordinaires, des sentiments excessifs, loin de toute réalité. » </a:t>
            </a:r>
          </a:p>
          <a:p>
            <a:pPr algn="just"/>
            <a:r>
              <a:rPr lang="fr-FR" sz="2800" dirty="0"/>
              <a:t>Le romanesque est ce qui caractérise en particulier les romans d’aventures, qui mettent en avant les péripéties, c’est-à-dire tout ce qui fait progresser le récit, les événements marquants. Il est en principe fortement lié aux histoires d’amour, qui permettent à la fois les aventures et les sentiments exaltés.</a:t>
            </a:r>
          </a:p>
          <a:p>
            <a:pPr algn="just"/>
            <a:endParaRPr lang="fr-FR" sz="2800" dirty="0"/>
          </a:p>
          <a:p>
            <a:pPr algn="just"/>
            <a:r>
              <a:rPr lang="fr-FR" sz="2800" dirty="0"/>
              <a:t>On voit donc qu’il s’agit plutôt d’une caractéristique thématique qu’un critère esthétiquement constituant; il s’agit de reconnaître d’une part </a:t>
            </a:r>
            <a:r>
              <a:rPr lang="fr-FR" sz="2800" b="1" dirty="0"/>
              <a:t>l’importance du merveilleux </a:t>
            </a:r>
            <a:r>
              <a:rPr lang="fr-FR" sz="2800" dirty="0"/>
              <a:t>et d’autre part </a:t>
            </a:r>
            <a:r>
              <a:rPr lang="fr-FR" sz="2800" b="1" dirty="0"/>
              <a:t>l’exagération des traits, </a:t>
            </a:r>
            <a:r>
              <a:rPr lang="fr-FR" sz="2800" dirty="0"/>
              <a:t>qui conduit vers une forme d’invraisemblance.</a:t>
            </a:r>
          </a:p>
          <a:p>
            <a:pPr algn="just"/>
            <a:endParaRPr lang="fr-FR" sz="2800" dirty="0"/>
          </a:p>
          <a:p>
            <a:pPr algn="just"/>
            <a:endParaRPr lang="fr-FR" sz="2800" dirty="0"/>
          </a:p>
        </p:txBody>
      </p:sp>
    </p:spTree>
    <p:extLst>
      <p:ext uri="{BB962C8B-B14F-4D97-AF65-F5344CB8AC3E}">
        <p14:creationId xmlns:p14="http://schemas.microsoft.com/office/powerpoint/2010/main" val="3047819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DBDD48-E1B1-4B9D-A361-686348EC6D64}"/>
              </a:ext>
            </a:extLst>
          </p:cNvPr>
          <p:cNvSpPr/>
          <p:nvPr/>
        </p:nvSpPr>
        <p:spPr>
          <a:xfrm>
            <a:off x="160020" y="0"/>
            <a:ext cx="11871959" cy="6895542"/>
          </a:xfrm>
          <a:prstGeom prst="rect">
            <a:avLst/>
          </a:prstGeom>
        </p:spPr>
        <p:txBody>
          <a:bodyPr wrap="square">
            <a:spAutoFit/>
          </a:bodyPr>
          <a:lstStyle/>
          <a:p>
            <a:pPr>
              <a:lnSpc>
                <a:spcPct val="107000"/>
              </a:lnSpc>
              <a:spcAft>
                <a:spcPts val="0"/>
              </a:spcAft>
            </a:pPr>
            <a:r>
              <a:rPr lang="fr-FR" b="1" dirty="0">
                <a:latin typeface="Calibri" panose="020F0502020204030204" pitchFamily="34" charset="0"/>
                <a:ea typeface="Calibri" panose="020F0502020204030204" pitchFamily="34" charset="0"/>
                <a:cs typeface="Times New Roman" panose="02020603050405020304" pitchFamily="18" charset="0"/>
              </a:rPr>
              <a:t>Le ridicule/le grotesque</a:t>
            </a:r>
          </a:p>
          <a:p>
            <a:pPr>
              <a:lnSpc>
                <a:spcPct val="107000"/>
              </a:lnSpc>
              <a:spcAft>
                <a:spcPts val="0"/>
              </a:spcAft>
            </a:pPr>
            <a:endParaRPr lang="fr-FR"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Pour Victor Hugo c’est le grotesque qui est le signe de la modernité. Il l’associe au roman dont les premières formes modernes sont parodiques.</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La pièce s’ouvre sur une scène qui d’emblée est une provocation par rapport à la tragédie, en mettant au prise le roi et une duègne. Il s’agit d’un écart manifeste par rapport à la bienséance interne. Don Carlos, le roi, est aux prises avec une femme, qui le fait se dissimuler dans une armoire comparée à une boite, comme dans une scène de comédie, avec l’évocation du balai ( de sorcière):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DOÑA JOSEPHA, ouvrant une armoire étroite dans le mur.</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Entrez ici.</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DON CARLOS, examinant l’armoire.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Cette boîte ?</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DOÑA JOSEPHA, refermant l’armoire.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Va-t’en, si tu n’en veux pas.</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DON CARLOS, rouvrant l’armoire.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Si !</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L’examinant encore.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Serait-ce l’écurie où tu mets d’aventure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Le manche du balai qui te sert de monture ?</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Il s’y blottit avec peine.</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Ouf ! »</a:t>
            </a:r>
          </a:p>
          <a:p>
            <a:pPr>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Le grand roi est réduit à un personnage de voyeur et se rabaisse au niveau de la duègne.</a:t>
            </a:r>
          </a:p>
          <a:p>
            <a:pPr>
              <a:lnSpc>
                <a:spcPct val="107000"/>
              </a:lnSpc>
              <a:spcAft>
                <a:spcPts val="0"/>
              </a:spcAft>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639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123A4A-96DC-498D-9B8E-8028F7CA9470}"/>
              </a:ext>
            </a:extLst>
          </p:cNvPr>
          <p:cNvSpPr/>
          <p:nvPr/>
        </p:nvSpPr>
        <p:spPr>
          <a:xfrm>
            <a:off x="281940" y="141744"/>
            <a:ext cx="11628120" cy="6555641"/>
          </a:xfrm>
          <a:prstGeom prst="rect">
            <a:avLst/>
          </a:prstGeom>
        </p:spPr>
        <p:txBody>
          <a:bodyPr wrap="square">
            <a:spAutoFit/>
          </a:bodyPr>
          <a:lstStyle/>
          <a:p>
            <a:r>
              <a:rPr lang="fr-FR" sz="2000" dirty="0"/>
              <a:t>A la scène 2 de l’acte I, alors qu’on s’achemine vers un duel, il est interrompu par les coups à la porte, qui entraînent des répliques dignes du vaudeville:</a:t>
            </a:r>
          </a:p>
          <a:p>
            <a:endParaRPr lang="fr-FR" sz="2000" dirty="0"/>
          </a:p>
          <a:p>
            <a:r>
              <a:rPr lang="fr-FR" sz="2000" dirty="0"/>
              <a:t>« DOÑA SOL,</a:t>
            </a:r>
          </a:p>
          <a:p>
            <a:r>
              <a:rPr lang="fr-FR" sz="2000" dirty="0"/>
              <a:t>se levant avec effroi.</a:t>
            </a:r>
          </a:p>
          <a:p>
            <a:r>
              <a:rPr lang="fr-FR" sz="2000" dirty="0"/>
              <a:t>Ciel ! On frappe à la porte !</a:t>
            </a:r>
          </a:p>
          <a:p>
            <a:r>
              <a:rPr lang="fr-FR" sz="2000" dirty="0"/>
              <a:t>Les champions s’arrêtent, entre Josefa par la petite porte et tout effarée.</a:t>
            </a:r>
          </a:p>
          <a:p>
            <a:r>
              <a:rPr lang="fr-FR" sz="2000" dirty="0"/>
              <a:t>HERNANI,</a:t>
            </a:r>
          </a:p>
          <a:p>
            <a:r>
              <a:rPr lang="fr-FR" sz="2000" dirty="0"/>
              <a:t>à Josefa.</a:t>
            </a:r>
          </a:p>
          <a:p>
            <a:r>
              <a:rPr lang="fr-FR" sz="2000" dirty="0"/>
              <a:t>Qui frappe ainsi ?</a:t>
            </a:r>
          </a:p>
          <a:p>
            <a:r>
              <a:rPr lang="fr-FR" sz="2000" dirty="0"/>
              <a:t>DOÑA JOSEFA,</a:t>
            </a:r>
          </a:p>
          <a:p>
            <a:r>
              <a:rPr lang="fr-FR" sz="2000" dirty="0"/>
              <a:t>à doña Sol.</a:t>
            </a:r>
          </a:p>
          <a:p>
            <a:r>
              <a:rPr lang="fr-FR" sz="2000" dirty="0"/>
              <a:t>Madame ! Un coup inattendu !</a:t>
            </a:r>
          </a:p>
          <a:p>
            <a:r>
              <a:rPr lang="fr-FR" sz="2000" dirty="0"/>
              <a:t>C’est le duc qui revient !</a:t>
            </a:r>
          </a:p>
          <a:p>
            <a:r>
              <a:rPr lang="fr-FR" sz="2000" dirty="0"/>
              <a:t>DOÑA SOL.</a:t>
            </a:r>
          </a:p>
          <a:p>
            <a:r>
              <a:rPr lang="fr-FR" sz="2000" dirty="0"/>
              <a:t>Le duc ! Tout est perdu !</a:t>
            </a:r>
          </a:p>
          <a:p>
            <a:r>
              <a:rPr lang="fr-FR" sz="2000" dirty="0"/>
              <a:t>Malheureuse !</a:t>
            </a:r>
          </a:p>
          <a:p>
            <a:r>
              <a:rPr lang="fr-FR" sz="2000" dirty="0"/>
              <a:t>DOÑA JOSEFA,</a:t>
            </a:r>
          </a:p>
          <a:p>
            <a:r>
              <a:rPr lang="fr-FR" sz="2000" dirty="0"/>
              <a:t>jetant les yeux autour d’elle.</a:t>
            </a:r>
          </a:p>
          <a:p>
            <a:r>
              <a:rPr lang="fr-FR" sz="2000" dirty="0"/>
              <a:t>Mon dieu ! L’inconnu ! Des épées !</a:t>
            </a:r>
          </a:p>
          <a:p>
            <a:r>
              <a:rPr lang="fr-FR" sz="2000" dirty="0"/>
              <a:t>On se battait. Voilà de belles équipées ! »</a:t>
            </a:r>
          </a:p>
        </p:txBody>
      </p:sp>
    </p:spTree>
    <p:extLst>
      <p:ext uri="{BB962C8B-B14F-4D97-AF65-F5344CB8AC3E}">
        <p14:creationId xmlns:p14="http://schemas.microsoft.com/office/powerpoint/2010/main" val="3630658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D235572F-AD9E-44D3-8612-5360099F13C4}"/>
              </a:ext>
            </a:extLst>
          </p:cNvPr>
          <p:cNvSpPr>
            <a:spLocks noGrp="1"/>
          </p:cNvSpPr>
          <p:nvPr>
            <p:ph type="title"/>
          </p:nvPr>
        </p:nvSpPr>
        <p:spPr>
          <a:xfrm>
            <a:off x="223157" y="931182"/>
            <a:ext cx="11745686" cy="1325563"/>
          </a:xfrm>
        </p:spPr>
        <p:txBody>
          <a:bodyPr>
            <a:noAutofit/>
          </a:bodyPr>
          <a:lstStyle/>
          <a:p>
            <a:pPr>
              <a:lnSpc>
                <a:spcPct val="107000"/>
              </a:lnSpc>
              <a:spcAft>
                <a:spcPts val="0"/>
              </a:spcAft>
            </a:pPr>
            <a:r>
              <a:rPr lang="fr-FR" sz="1800" b="1" dirty="0">
                <a:latin typeface="Calibri" panose="020F0502020204030204" pitchFamily="34" charset="0"/>
                <a:ea typeface="Calibri" panose="020F0502020204030204" pitchFamily="34" charset="0"/>
                <a:cs typeface="Times New Roman" panose="02020603050405020304" pitchFamily="18" charset="0"/>
              </a:rPr>
              <a:t>L’invraisemblable romanesque</a:t>
            </a:r>
            <a:br>
              <a:rPr lang="fr-FR" sz="1800" b="1" dirty="0">
                <a:latin typeface="Calibri" panose="020F0502020204030204" pitchFamily="34" charset="0"/>
                <a:ea typeface="Calibri" panose="020F0502020204030204" pitchFamily="34" charset="0"/>
                <a:cs typeface="Times New Roman" panose="02020603050405020304" pitchFamily="18" charset="0"/>
              </a:rPr>
            </a:br>
            <a:br>
              <a:rPr lang="fr-FR" sz="1800" b="1" dirty="0">
                <a:latin typeface="Calibri" panose="020F0502020204030204" pitchFamily="34" charset="0"/>
                <a:ea typeface="Calibri" panose="020F0502020204030204" pitchFamily="34" charset="0"/>
                <a:cs typeface="Times New Roman" panose="02020603050405020304" pitchFamily="18" charset="0"/>
              </a:rPr>
            </a:br>
            <a:r>
              <a:rPr lang="fr-FR" sz="1800" dirty="0">
                <a:latin typeface="Calibri" panose="020F0502020204030204" pitchFamily="34" charset="0"/>
                <a:ea typeface="Calibri" panose="020F0502020204030204" pitchFamily="34" charset="0"/>
                <a:cs typeface="Times New Roman" panose="02020603050405020304" pitchFamily="18" charset="0"/>
              </a:rPr>
              <a:t>Le texte parfois va du côté du rêve ou du féérique, comme quand Hernani évoque son enfance, immédiatement associée au conte de fée:</a:t>
            </a:r>
            <a:br>
              <a:rPr lang="fr-FR" sz="1800" dirty="0">
                <a:latin typeface="Calibri" panose="020F0502020204030204" pitchFamily="34" charset="0"/>
                <a:ea typeface="Calibri" panose="020F0502020204030204" pitchFamily="34" charset="0"/>
                <a:cs typeface="Times New Roman" panose="02020603050405020304" pitchFamily="18" charset="0"/>
              </a:rPr>
            </a:br>
            <a:r>
              <a:rPr lang="fr-FR" sz="1800" dirty="0">
                <a:latin typeface="Calibri" panose="020F0502020204030204" pitchFamily="34" charset="0"/>
                <a:ea typeface="Calibri" panose="020F0502020204030204" pitchFamily="34" charset="0"/>
                <a:cs typeface="Times New Roman" panose="02020603050405020304" pitchFamily="18" charset="0"/>
              </a:rPr>
              <a:t>« […] Moi, je suis pauvre, et n’eus</a:t>
            </a:r>
            <a:br>
              <a:rPr lang="fr-FR" sz="1800" dirty="0">
                <a:latin typeface="Calibri" panose="020F0502020204030204" pitchFamily="34" charset="0"/>
                <a:ea typeface="Calibri" panose="020F0502020204030204" pitchFamily="34" charset="0"/>
                <a:cs typeface="Times New Roman" panose="02020603050405020304" pitchFamily="18" charset="0"/>
              </a:rPr>
            </a:br>
            <a:r>
              <a:rPr lang="fr-FR" sz="1800" dirty="0">
                <a:latin typeface="Calibri" panose="020F0502020204030204" pitchFamily="34" charset="0"/>
                <a:ea typeface="Calibri" panose="020F0502020204030204" pitchFamily="34" charset="0"/>
                <a:cs typeface="Times New Roman" panose="02020603050405020304" pitchFamily="18" charset="0"/>
              </a:rPr>
              <a:t>Tout enfant, que les bois où je fuyais pieds nus »</a:t>
            </a:r>
            <a:br>
              <a:rPr lang="fr-FR" sz="1800" dirty="0">
                <a:latin typeface="Calibri" panose="020F0502020204030204" pitchFamily="34" charset="0"/>
                <a:ea typeface="Calibri" panose="020F0502020204030204" pitchFamily="34" charset="0"/>
                <a:cs typeface="Times New Roman" panose="02020603050405020304" pitchFamily="18" charset="0"/>
              </a:rPr>
            </a:br>
            <a:r>
              <a:rPr lang="fr-FR" sz="1800" dirty="0">
                <a:latin typeface="Calibri" panose="020F0502020204030204" pitchFamily="34" charset="0"/>
                <a:ea typeface="Calibri" panose="020F0502020204030204" pitchFamily="34" charset="0"/>
                <a:cs typeface="Times New Roman" panose="02020603050405020304" pitchFamily="18" charset="0"/>
              </a:rPr>
              <a:t>Le roi est dans ce cadre perçu comme une sorte d’ogre.</a:t>
            </a:r>
            <a:br>
              <a:rPr lang="fr-FR" sz="1800" dirty="0">
                <a:latin typeface="Calibri" panose="020F0502020204030204" pitchFamily="34" charset="0"/>
                <a:ea typeface="Calibri" panose="020F0502020204030204" pitchFamily="34" charset="0"/>
                <a:cs typeface="Times New Roman" panose="02020603050405020304" pitchFamily="18" charset="0"/>
              </a:rPr>
            </a:br>
            <a:r>
              <a:rPr lang="fr-FR" sz="1800" dirty="0">
                <a:latin typeface="Calibri" panose="020F0502020204030204" pitchFamily="34" charset="0"/>
                <a:ea typeface="Calibri" panose="020F0502020204030204" pitchFamily="34" charset="0"/>
                <a:cs typeface="Times New Roman" panose="02020603050405020304" pitchFamily="18" charset="0"/>
              </a:rPr>
              <a:t>Hernani apparaît d’emblée sous le trait du bandit, personnage typique du roman d’aventures, à la scène 2 de l’acte I, quand Dona Sol prétend le suivre:</a:t>
            </a:r>
            <a:br>
              <a:rPr lang="fr-FR" sz="1800" dirty="0">
                <a:latin typeface="Calibri" panose="020F0502020204030204" pitchFamily="34" charset="0"/>
                <a:ea typeface="Calibri" panose="020F0502020204030204" pitchFamily="34" charset="0"/>
                <a:cs typeface="Times New Roman" panose="02020603050405020304" pitchFamily="18" charset="0"/>
              </a:rPr>
            </a:br>
            <a:endParaRPr lang="fr-FR" sz="1800" dirty="0"/>
          </a:p>
        </p:txBody>
      </p:sp>
      <p:sp>
        <p:nvSpPr>
          <p:cNvPr id="7" name="Espace réservé du contenu 6">
            <a:extLst>
              <a:ext uri="{FF2B5EF4-FFF2-40B4-BE49-F238E27FC236}">
                <a16:creationId xmlns:a16="http://schemas.microsoft.com/office/drawing/2014/main" id="{80D409FB-5D10-4E56-B84E-68001FE0DC2C}"/>
              </a:ext>
            </a:extLst>
          </p:cNvPr>
          <p:cNvSpPr>
            <a:spLocks noGrp="1"/>
          </p:cNvSpPr>
          <p:nvPr>
            <p:ph sz="half" idx="1"/>
          </p:nvPr>
        </p:nvSpPr>
        <p:spPr>
          <a:xfrm>
            <a:off x="685801" y="2805340"/>
            <a:ext cx="5181600" cy="4351338"/>
          </a:xfrm>
        </p:spPr>
        <p:txBody>
          <a:bodyPr>
            <a:normAutofit fontScale="62500" lnSpcReduction="20000"/>
          </a:bodyPr>
          <a:lstStyle/>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 Parmi mes rudes compagnons ?</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Proscrits dont le bourreau sait d’avance les noms,</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Gens dont jamais le fer ni le cœur ne s’émousse,</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Ayant tous quelque sang à venger qui les pousse ?</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Vous viendrez commander ma bande, comme on dit ?</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Car, vous ne savez pas, moi, je suis un bandit !</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Quand tout me poursuivait dans toutes les </a:t>
            </a:r>
            <a:r>
              <a:rPr lang="fr-FR" sz="2600" dirty="0" err="1">
                <a:latin typeface="Calibri" panose="020F0502020204030204" pitchFamily="34" charset="0"/>
                <a:ea typeface="Calibri" panose="020F0502020204030204" pitchFamily="34" charset="0"/>
                <a:cs typeface="Times New Roman" panose="02020603050405020304" pitchFamily="18" charset="0"/>
              </a:rPr>
              <a:t>Espagnes</a:t>
            </a:r>
            <a:r>
              <a:rPr lang="fr-FR" sz="26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Seule, dans ses forêts, dans ses hautes montagnes,</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Dans ses rocs où l’on n’est que de l’aigle aperçu,</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La vieille Catalogne en mère m’a reçu.</a:t>
            </a:r>
          </a:p>
          <a:p>
            <a:pPr marL="0" indent="0">
              <a:lnSpc>
                <a:spcPct val="107000"/>
              </a:lnSpc>
              <a:spcAft>
                <a:spcPts val="0"/>
              </a:spcAft>
              <a:buNone/>
            </a:pPr>
            <a:r>
              <a:rPr lang="fr-FR" sz="2600" dirty="0">
                <a:latin typeface="Calibri" panose="020F0502020204030204" pitchFamily="34" charset="0"/>
                <a:ea typeface="Calibri" panose="020F0502020204030204" pitchFamily="34" charset="0"/>
                <a:cs typeface="Times New Roman" panose="02020603050405020304" pitchFamily="18" charset="0"/>
              </a:rPr>
              <a:t>Parmi ses montagnards, libres, pauvres et graves,</a:t>
            </a:r>
          </a:p>
          <a:p>
            <a:pPr marL="0" indent="0">
              <a:buNone/>
            </a:pPr>
            <a:endParaRPr lang="fr-FR" dirty="0"/>
          </a:p>
        </p:txBody>
      </p:sp>
      <p:sp>
        <p:nvSpPr>
          <p:cNvPr id="8" name="Espace réservé du contenu 7">
            <a:extLst>
              <a:ext uri="{FF2B5EF4-FFF2-40B4-BE49-F238E27FC236}">
                <a16:creationId xmlns:a16="http://schemas.microsoft.com/office/drawing/2014/main" id="{79D970B2-C856-4183-B74D-24562092E08A}"/>
              </a:ext>
            </a:extLst>
          </p:cNvPr>
          <p:cNvSpPr>
            <a:spLocks noGrp="1"/>
          </p:cNvSpPr>
          <p:nvPr>
            <p:ph sz="half" idx="2"/>
          </p:nvPr>
        </p:nvSpPr>
        <p:spPr>
          <a:xfrm>
            <a:off x="6204858" y="2506662"/>
            <a:ext cx="5181600" cy="4351338"/>
          </a:xfrm>
        </p:spPr>
        <p:txBody>
          <a:bodyPr>
            <a:normAutofit fontScale="62500" lnSpcReduction="20000"/>
          </a:bodyPr>
          <a:lstStyle/>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Je grandis, et demain, trois mille de ses braves,</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Si ma voix dans leurs monts fait résonner ce cor,</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Viendront... vous frissonnez, réfléchissez encor.</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Me suivre dans les bois, dans les monts, sur les grèves,</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Chez des hommes pareils aux démons de vos rêves ;</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Soupçonner tout, les yeux, les voix, les pas, le bruit,</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Dormir sur l’herbe, boire au torrent, et la nuit</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Entendre, en allaitant quelque enfant qui s’éveille,</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Les balles des mousquets siffler à votre oreille.</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Être errante avec moi, proscrite, et, s’il le faut,</a:t>
            </a:r>
          </a:p>
          <a:p>
            <a:pPr marL="0" indent="0">
              <a:lnSpc>
                <a:spcPct val="107000"/>
              </a:lnSpc>
              <a:spcAft>
                <a:spcPts val="0"/>
              </a:spcAft>
              <a:buNone/>
            </a:pPr>
            <a:r>
              <a:rPr lang="fr-FR" dirty="0">
                <a:latin typeface="Calibri" panose="020F0502020204030204" pitchFamily="34" charset="0"/>
                <a:ea typeface="Calibri" panose="020F0502020204030204" pitchFamily="34" charset="0"/>
                <a:cs typeface="Times New Roman" panose="02020603050405020304" pitchFamily="18" charset="0"/>
              </a:rPr>
              <a:t>Me suivre où je suivrai mon père, — à l’échafaud. </a:t>
            </a:r>
            <a:endParaRPr lang="fr-FR" dirty="0"/>
          </a:p>
        </p:txBody>
      </p:sp>
    </p:spTree>
    <p:extLst>
      <p:ext uri="{BB962C8B-B14F-4D97-AF65-F5344CB8AC3E}">
        <p14:creationId xmlns:p14="http://schemas.microsoft.com/office/powerpoint/2010/main" val="432241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3F58CA-DAB0-452C-B401-EB9E63C881E9}"/>
              </a:ext>
            </a:extLst>
          </p:cNvPr>
          <p:cNvSpPr/>
          <p:nvPr/>
        </p:nvSpPr>
        <p:spPr>
          <a:xfrm>
            <a:off x="195943" y="383071"/>
            <a:ext cx="11843657" cy="6247864"/>
          </a:xfrm>
          <a:prstGeom prst="rect">
            <a:avLst/>
          </a:prstGeom>
        </p:spPr>
        <p:txBody>
          <a:bodyPr wrap="square">
            <a:spAutoFit/>
          </a:bodyPr>
          <a:lstStyle/>
          <a:p>
            <a:pPr algn="just"/>
            <a:r>
              <a:rPr lang="fr-FR" sz="2000" dirty="0"/>
              <a:t>Le personnage du bandit est porteur de récits imaginatifs, caractéristiques du romanesque dans sa première définition. </a:t>
            </a:r>
          </a:p>
          <a:p>
            <a:pPr algn="just"/>
            <a:r>
              <a:rPr lang="fr-FR" sz="2000" dirty="0"/>
              <a:t>La pièce donne également à lire des moments où les personnages cherchent à sortir de l’action présente.</a:t>
            </a:r>
          </a:p>
          <a:p>
            <a:pPr algn="just"/>
            <a:endParaRPr lang="fr-FR" sz="2000" dirty="0"/>
          </a:p>
          <a:p>
            <a:pPr algn="just"/>
            <a:r>
              <a:rPr lang="fr-FR" sz="2000" dirty="0"/>
              <a:t>A l’acte II, alors qu’Hernani doit fuir pour ne pas mourir, Dona Sol le retient et Hernani se prend alors à rêver:</a:t>
            </a:r>
          </a:p>
          <a:p>
            <a:endParaRPr lang="fr-FR" sz="2000" dirty="0"/>
          </a:p>
          <a:p>
            <a:r>
              <a:rPr lang="fr-FR" sz="2000" dirty="0"/>
              <a:t>« Je reste et resterai tant que tu le voudras !</a:t>
            </a:r>
          </a:p>
          <a:p>
            <a:r>
              <a:rPr lang="fr-FR" sz="2000" dirty="0"/>
              <a:t>Oublions-les : restons. </a:t>
            </a:r>
            <a:r>
              <a:rPr lang="fr-FR" sz="2000" dirty="0" err="1"/>
              <a:t>Sieds</a:t>
            </a:r>
            <a:r>
              <a:rPr lang="fr-FR" sz="2000" dirty="0"/>
              <a:t>-toi sur cette pierre.</a:t>
            </a:r>
          </a:p>
          <a:p>
            <a:r>
              <a:rPr lang="fr-FR" sz="2000" dirty="0"/>
              <a:t>Il se place à ses pieds.</a:t>
            </a:r>
          </a:p>
          <a:p>
            <a:r>
              <a:rPr lang="fr-FR" sz="2000" dirty="0"/>
              <a:t>Des flammes de tes yeux inonde ma paupière :</a:t>
            </a:r>
          </a:p>
          <a:p>
            <a:r>
              <a:rPr lang="fr-FR" sz="2000" dirty="0"/>
              <a:t>Chante-moi quelque chant comme parfois le soir</a:t>
            </a:r>
          </a:p>
          <a:p>
            <a:r>
              <a:rPr lang="fr-FR" sz="2000" dirty="0"/>
              <a:t>Tu m'en chantais, avec des pleurs dans ton œil noir.</a:t>
            </a:r>
          </a:p>
          <a:p>
            <a:r>
              <a:rPr lang="fr-FR" sz="2000" dirty="0"/>
              <a:t>Soyons heureux ! buvons, car la coupe est remplie,</a:t>
            </a:r>
          </a:p>
          <a:p>
            <a:r>
              <a:rPr lang="fr-FR" sz="2000" dirty="0"/>
              <a:t>Car cette heure est à nous et le reste est folie.</a:t>
            </a:r>
          </a:p>
          <a:p>
            <a:r>
              <a:rPr lang="fr-FR" sz="2000" dirty="0"/>
              <a:t>Parle-moi ! Ravis-moi. N’est-ce pas qu’il est doux</a:t>
            </a:r>
          </a:p>
          <a:p>
            <a:r>
              <a:rPr lang="fr-FR" sz="2000" dirty="0"/>
              <a:t>D’aimer et de sentir qu’on vous aime à genoux ?</a:t>
            </a:r>
          </a:p>
          <a:p>
            <a:r>
              <a:rPr lang="fr-FR" sz="2000" dirty="0"/>
              <a:t>D’être deux? D’être seuls? Et que c’est douce chose</a:t>
            </a:r>
          </a:p>
          <a:p>
            <a:r>
              <a:rPr lang="fr-FR" sz="2000" dirty="0"/>
              <a:t>De se parler d’amour, la nuit quand tout repose ?</a:t>
            </a:r>
          </a:p>
          <a:p>
            <a:r>
              <a:rPr lang="fr-FR" sz="2000" dirty="0"/>
              <a:t>Oh! Laisse-moi dormir et rêver sur ton sein,</a:t>
            </a:r>
          </a:p>
          <a:p>
            <a:r>
              <a:rPr lang="fr-FR" sz="2000" dirty="0"/>
              <a:t>Doña Sol ! Mon amour ! ma beauté ! »</a:t>
            </a:r>
          </a:p>
        </p:txBody>
      </p:sp>
    </p:spTree>
    <p:extLst>
      <p:ext uri="{BB962C8B-B14F-4D97-AF65-F5344CB8AC3E}">
        <p14:creationId xmlns:p14="http://schemas.microsoft.com/office/powerpoint/2010/main" val="1225934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F5271E-FE37-498D-9909-BA68E189D710}"/>
              </a:ext>
            </a:extLst>
          </p:cNvPr>
          <p:cNvSpPr/>
          <p:nvPr/>
        </p:nvSpPr>
        <p:spPr>
          <a:xfrm>
            <a:off x="-1" y="104231"/>
            <a:ext cx="11963401" cy="6678751"/>
          </a:xfrm>
          <a:prstGeom prst="rect">
            <a:avLst/>
          </a:prstGeom>
        </p:spPr>
        <p:txBody>
          <a:bodyPr wrap="square">
            <a:spAutoFit/>
          </a:bodyPr>
          <a:lstStyle/>
          <a:p>
            <a:r>
              <a:rPr lang="fr-FR" dirty="0"/>
              <a:t>L’apparition de Don Ruy Gomez masqué est assimilée à une vision diabolique, jouant sur l’imaginaire des spectateurs ayant entendu des récits sur le diable:</a:t>
            </a:r>
          </a:p>
          <a:p>
            <a:r>
              <a:rPr lang="fr-FR" sz="1400" dirty="0"/>
              <a:t>DON GARCIE.</a:t>
            </a:r>
          </a:p>
          <a:p>
            <a:r>
              <a:rPr lang="fr-FR" sz="1400" dirty="0"/>
              <a:t>Qu’est-ce alors</a:t>
            </a:r>
          </a:p>
          <a:p>
            <a:r>
              <a:rPr lang="fr-FR" sz="1400" dirty="0"/>
              <a:t>Que ce masque ? — Tenez, le voilà.</a:t>
            </a:r>
          </a:p>
          <a:p>
            <a:r>
              <a:rPr lang="fr-FR" sz="1400" dirty="0"/>
              <a:t>Entre un domino noir qui traverse lentement le fond du théâtre. Tous se retournent et le suivent des</a:t>
            </a:r>
          </a:p>
          <a:p>
            <a:r>
              <a:rPr lang="fr-FR" sz="1400" dirty="0"/>
              <a:t>yeux, sans qu’il paraisse prendre garde à eux.</a:t>
            </a:r>
          </a:p>
          <a:p>
            <a:r>
              <a:rPr lang="fr-FR" sz="1400" dirty="0"/>
              <a:t>DON SANCHEZ.</a:t>
            </a:r>
          </a:p>
          <a:p>
            <a:r>
              <a:rPr lang="fr-FR" sz="1400" dirty="0"/>
              <a:t>Si les morts</a:t>
            </a:r>
          </a:p>
          <a:p>
            <a:r>
              <a:rPr lang="fr-FR" sz="1400" dirty="0"/>
              <a:t>Marchent, voici leur pas.</a:t>
            </a:r>
          </a:p>
          <a:p>
            <a:r>
              <a:rPr lang="fr-FR" sz="1400" dirty="0"/>
              <a:t>DON GARCIE,</a:t>
            </a:r>
          </a:p>
          <a:p>
            <a:r>
              <a:rPr lang="fr-FR" sz="1400" dirty="0"/>
              <a:t>au domino noir.</a:t>
            </a:r>
          </a:p>
          <a:p>
            <a:r>
              <a:rPr lang="fr-FR" sz="1400" dirty="0"/>
              <a:t>Beau masque !…</a:t>
            </a:r>
          </a:p>
          <a:p>
            <a:r>
              <a:rPr lang="fr-FR" sz="1400" dirty="0"/>
              <a:t>Le Masque se retourne. Il recule.</a:t>
            </a:r>
          </a:p>
          <a:p>
            <a:r>
              <a:rPr lang="fr-FR" sz="1400" dirty="0"/>
              <a:t>— Sur mon âme,</a:t>
            </a:r>
          </a:p>
          <a:p>
            <a:r>
              <a:rPr lang="fr-FR" sz="1400" dirty="0"/>
              <a:t>Messeigneurs, dans ses yeux j’ai vu luire une flamme.</a:t>
            </a:r>
          </a:p>
          <a:p>
            <a:r>
              <a:rPr lang="fr-FR" sz="1400" dirty="0"/>
              <a:t>DON MATIAS.</a:t>
            </a:r>
          </a:p>
          <a:p>
            <a:r>
              <a:rPr lang="fr-FR" sz="1400" dirty="0"/>
              <a:t>Si c’est le diable, il trouve à qui parler, pardieu !</a:t>
            </a:r>
          </a:p>
          <a:p>
            <a:r>
              <a:rPr lang="fr-FR" sz="1400" dirty="0"/>
              <a:t>Le Masque s’arrête, le regarde fixement ; il revient tout interdit.</a:t>
            </a:r>
          </a:p>
          <a:p>
            <a:r>
              <a:rPr lang="fr-FR" sz="1400" dirty="0"/>
              <a:t>Je vous jure qu’il a deux prunelles de feu !</a:t>
            </a:r>
          </a:p>
          <a:p>
            <a:r>
              <a:rPr lang="fr-FR" sz="1400" dirty="0"/>
              <a:t>Le Masque reprend sa marche et disparaît par l’escalier ; tous le suivent des yeux avec effroi. </a:t>
            </a:r>
          </a:p>
          <a:p>
            <a:r>
              <a:rPr lang="fr-FR" sz="1400" dirty="0"/>
              <a:t>DON FRANCISCO. </a:t>
            </a:r>
          </a:p>
          <a:p>
            <a:r>
              <a:rPr lang="fr-FR" sz="1400" dirty="0"/>
              <a:t>La vision est sombre autant qu’on le peut dire. </a:t>
            </a:r>
          </a:p>
          <a:p>
            <a:r>
              <a:rPr lang="fr-FR" sz="1400" dirty="0"/>
              <a:t>DON GARCIE.</a:t>
            </a:r>
          </a:p>
          <a:p>
            <a:r>
              <a:rPr lang="fr-FR" sz="1400" dirty="0"/>
              <a:t> Baste ! Ce qui fait peur ailleurs, au bal fait rire.</a:t>
            </a:r>
          </a:p>
          <a:p>
            <a:r>
              <a:rPr lang="fr-FR" sz="1400" dirty="0"/>
              <a:t>DON SANCHEZ. Quelque mauvais plaisant ! </a:t>
            </a:r>
          </a:p>
          <a:p>
            <a:r>
              <a:rPr lang="fr-FR" sz="1400" dirty="0"/>
              <a:t>DON GARCIE. </a:t>
            </a:r>
          </a:p>
          <a:p>
            <a:r>
              <a:rPr lang="fr-FR" sz="1400" dirty="0"/>
              <a:t>Ou si c’est Lucifer </a:t>
            </a:r>
          </a:p>
          <a:p>
            <a:r>
              <a:rPr lang="fr-FR" sz="1400" dirty="0"/>
              <a:t>Qui vient nous voir danser, en attendant l’enfer, Dansons ! </a:t>
            </a:r>
          </a:p>
          <a:p>
            <a:r>
              <a:rPr lang="fr-FR" sz="1400" dirty="0"/>
              <a:t>DON SANCHEZ. C’est à coup sûr quelque bouffonnerie. </a:t>
            </a:r>
          </a:p>
        </p:txBody>
      </p:sp>
    </p:spTree>
    <p:extLst>
      <p:ext uri="{BB962C8B-B14F-4D97-AF65-F5344CB8AC3E}">
        <p14:creationId xmlns:p14="http://schemas.microsoft.com/office/powerpoint/2010/main" val="2032134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F33F36-19C8-49BB-891C-6E8713E67B8F}"/>
              </a:ext>
            </a:extLst>
          </p:cNvPr>
          <p:cNvSpPr/>
          <p:nvPr/>
        </p:nvSpPr>
        <p:spPr>
          <a:xfrm>
            <a:off x="685800" y="802253"/>
            <a:ext cx="11266714" cy="3416320"/>
          </a:xfrm>
          <a:prstGeom prst="rect">
            <a:avLst/>
          </a:prstGeom>
        </p:spPr>
        <p:txBody>
          <a:bodyPr wrap="square">
            <a:spAutoFit/>
          </a:bodyPr>
          <a:lstStyle/>
          <a:p>
            <a:r>
              <a:rPr lang="fr-FR" dirty="0"/>
              <a:t>La clémence de Charles-Quint peut paraître elle aussi invraisemblable. Les conjurés, qui avaient juré la mort de Don Carlos s’agenouillent aussitôt qu’il a fait un geste de clémence. Ce revirement si absolu est assez peu vraisemblable:</a:t>
            </a:r>
          </a:p>
          <a:p>
            <a:endParaRPr lang="fr-FR" dirty="0"/>
          </a:p>
          <a:p>
            <a:r>
              <a:rPr lang="fr-FR" dirty="0"/>
              <a:t>« Aux conjurés.</a:t>
            </a:r>
          </a:p>
          <a:p>
            <a:r>
              <a:rPr lang="fr-FR" dirty="0"/>
              <a:t>Je ne sais plus vos noms, messieurs ; haine et fureur,</a:t>
            </a:r>
          </a:p>
          <a:p>
            <a:r>
              <a:rPr lang="fr-FR" dirty="0"/>
              <a:t>Je veux tout oublier. Allez : je vous pardonne !</a:t>
            </a:r>
          </a:p>
          <a:p>
            <a:r>
              <a:rPr lang="fr-FR" dirty="0"/>
              <a:t>C’est la leçon qu’au monde il convient que je donne.</a:t>
            </a:r>
          </a:p>
          <a:p>
            <a:r>
              <a:rPr lang="fr-FR" dirty="0"/>
              <a:t>LES CONJURÉS,</a:t>
            </a:r>
          </a:p>
          <a:p>
            <a:r>
              <a:rPr lang="fr-FR" dirty="0"/>
              <a:t>à genoux.</a:t>
            </a:r>
          </a:p>
          <a:p>
            <a:r>
              <a:rPr lang="fr-FR" dirty="0"/>
              <a:t>Gloire à Carlos ! »</a:t>
            </a:r>
          </a:p>
          <a:p>
            <a:endParaRPr lang="fr-FR" dirty="0"/>
          </a:p>
          <a:p>
            <a:r>
              <a:rPr lang="fr-FR" dirty="0"/>
              <a:t>Ce sont surtout ces éléments qui ont suscité les critiques.</a:t>
            </a:r>
          </a:p>
        </p:txBody>
      </p:sp>
    </p:spTree>
    <p:extLst>
      <p:ext uri="{BB962C8B-B14F-4D97-AF65-F5344CB8AC3E}">
        <p14:creationId xmlns:p14="http://schemas.microsoft.com/office/powerpoint/2010/main" val="4197711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181093-9724-48E3-9D75-3B997419F45E}"/>
              </a:ext>
            </a:extLst>
          </p:cNvPr>
          <p:cNvSpPr/>
          <p:nvPr/>
        </p:nvSpPr>
        <p:spPr>
          <a:xfrm>
            <a:off x="2754086" y="3244334"/>
            <a:ext cx="4492798" cy="369332"/>
          </a:xfrm>
          <a:prstGeom prst="rect">
            <a:avLst/>
          </a:prstGeom>
        </p:spPr>
        <p:txBody>
          <a:bodyPr wrap="square">
            <a:spAutoFit/>
          </a:bodyPr>
          <a:lstStyle/>
          <a:p>
            <a:r>
              <a:rPr lang="fr-FR" b="1" dirty="0"/>
              <a:t>2. La romanisation du théâtre</a:t>
            </a:r>
          </a:p>
        </p:txBody>
      </p:sp>
    </p:spTree>
    <p:extLst>
      <p:ext uri="{BB962C8B-B14F-4D97-AF65-F5344CB8AC3E}">
        <p14:creationId xmlns:p14="http://schemas.microsoft.com/office/powerpoint/2010/main" val="2916297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105CFD-0563-4CE3-9431-269FE1EE55E4}"/>
              </a:ext>
            </a:extLst>
          </p:cNvPr>
          <p:cNvSpPr/>
          <p:nvPr/>
        </p:nvSpPr>
        <p:spPr>
          <a:xfrm>
            <a:off x="114300" y="117693"/>
            <a:ext cx="10274300" cy="7294305"/>
          </a:xfrm>
          <a:prstGeom prst="rect">
            <a:avLst/>
          </a:prstGeom>
        </p:spPr>
        <p:txBody>
          <a:bodyPr wrap="square">
            <a:spAutoFit/>
          </a:bodyPr>
          <a:lstStyle/>
          <a:p>
            <a:r>
              <a:rPr lang="fr-FR" b="1" dirty="0"/>
              <a:t>Le traitement du temps</a:t>
            </a:r>
          </a:p>
          <a:p>
            <a:endParaRPr lang="fr-FR" dirty="0"/>
          </a:p>
          <a:p>
            <a:pPr algn="just"/>
            <a:r>
              <a:rPr lang="fr-FR" dirty="0"/>
              <a:t>Contrairement au genre dramatique, qui se caractériserait par une progression continue et irréversible de l’intrigue, le romanesque serait, lui, déterminé par</a:t>
            </a:r>
          </a:p>
          <a:p>
            <a:pPr algn="just"/>
            <a:endParaRPr lang="fr-FR" dirty="0"/>
          </a:p>
          <a:p>
            <a:pPr marL="285750" indent="-285750" algn="just">
              <a:buFontTx/>
              <a:buChar char="-"/>
            </a:pPr>
            <a:r>
              <a:rPr lang="fr-FR" b="1" dirty="0"/>
              <a:t>l’abondance des rebondissements </a:t>
            </a:r>
            <a:r>
              <a:rPr lang="fr-FR" dirty="0"/>
              <a:t>et des coups de théâtre : </a:t>
            </a:r>
          </a:p>
          <a:p>
            <a:pPr algn="just"/>
            <a:endParaRPr lang="fr-FR" dirty="0"/>
          </a:p>
          <a:p>
            <a:r>
              <a:rPr lang="fr-FR" i="1" dirty="0"/>
              <a:t>Hernani </a:t>
            </a:r>
            <a:r>
              <a:rPr lang="fr-FR" dirty="0"/>
              <a:t>se caractérise bien par une saturation événementielle et par l’abondance de coups de théâtre. Dans </a:t>
            </a:r>
            <a:r>
              <a:rPr lang="fr-FR" i="1" dirty="0"/>
              <a:t>Hernani</a:t>
            </a:r>
            <a:r>
              <a:rPr lang="fr-FR" dirty="0"/>
              <a:t>, les « coup[s] imprévu[s]» (selon une expression de la pièce) se multiplient, et cela dès le premier acte:</a:t>
            </a:r>
          </a:p>
          <a:p>
            <a:pPr marL="285750" indent="-285750">
              <a:buFontTx/>
              <a:buChar char="-"/>
            </a:pPr>
            <a:r>
              <a:rPr lang="fr-FR" dirty="0"/>
              <a:t>péripétie centrale qui met en scène le pardon fort inattendu du nouvel empereur – péripétie qui pourrait cadrer avec un schéma d’intrigue classique. </a:t>
            </a:r>
          </a:p>
          <a:p>
            <a:pPr marL="285750" indent="-285750">
              <a:buFontTx/>
              <a:buChar char="-"/>
            </a:pPr>
            <a:r>
              <a:rPr lang="fr-FR" dirty="0"/>
              <a:t>dès la première scène, l’irruption d’un inconnu au lieu de l’amant attendu </a:t>
            </a:r>
          </a:p>
          <a:p>
            <a:pPr marL="285750" indent="-285750">
              <a:buFontTx/>
              <a:buChar char="-"/>
            </a:pPr>
            <a:r>
              <a:rPr lang="fr-FR" dirty="0"/>
              <a:t>dès la scène deux, l’arrivée du duc, qualifiée par Josefa de « coup inattendu », fournit un nouveau rebondissement ;</a:t>
            </a:r>
          </a:p>
          <a:p>
            <a:pPr marL="285750" indent="-285750">
              <a:buFontTx/>
              <a:buChar char="-"/>
            </a:pPr>
            <a:r>
              <a:rPr lang="fr-FR" dirty="0"/>
              <a:t>enfin la scène trois renouvelle le procédé puisque le roi stupéfie l’ensemble des personnages en révélant soudain son identité. </a:t>
            </a:r>
          </a:p>
          <a:p>
            <a:r>
              <a:rPr lang="fr-FR" dirty="0"/>
              <a:t>Hernani, à l’acte IV, alors qu’il est déguisé, révèle soudainement son identité:</a:t>
            </a:r>
          </a:p>
          <a:p>
            <a:r>
              <a:rPr lang="fr-FR" dirty="0"/>
              <a:t>« HERNANI, d'une voix tonnante.. </a:t>
            </a:r>
          </a:p>
          <a:p>
            <a:r>
              <a:rPr lang="fr-FR" dirty="0"/>
              <a:t>Qui veut gagner ici mille carolus d’or ? Tous se retournent étonnés. Il déchire sa robe de pèlerin, la foule aux pieds et paraît en costume de montagnard. </a:t>
            </a:r>
          </a:p>
          <a:p>
            <a:r>
              <a:rPr lang="fr-FR" dirty="0"/>
              <a:t>Je suis Hernani !</a:t>
            </a:r>
          </a:p>
          <a:p>
            <a:r>
              <a:rPr lang="fr-FR" dirty="0"/>
              <a:t>D’emblée donc, au lieu de dérouler lentement son exposition, le drame instaure un rythme effréné, porté par des rebondissements multiples. </a:t>
            </a:r>
          </a:p>
          <a:p>
            <a:pPr algn="just"/>
            <a:endParaRPr lang="fr-FR" dirty="0"/>
          </a:p>
        </p:txBody>
      </p:sp>
    </p:spTree>
    <p:extLst>
      <p:ext uri="{BB962C8B-B14F-4D97-AF65-F5344CB8AC3E}">
        <p14:creationId xmlns:p14="http://schemas.microsoft.com/office/powerpoint/2010/main" val="4222522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224A49-9ACB-4333-BC12-52E86C3161DC}"/>
              </a:ext>
            </a:extLst>
          </p:cNvPr>
          <p:cNvSpPr/>
          <p:nvPr/>
        </p:nvSpPr>
        <p:spPr>
          <a:xfrm>
            <a:off x="188123" y="117693"/>
            <a:ext cx="11496582" cy="6740307"/>
          </a:xfrm>
          <a:prstGeom prst="rect">
            <a:avLst/>
          </a:prstGeom>
        </p:spPr>
        <p:txBody>
          <a:bodyPr wrap="square">
            <a:spAutoFit/>
          </a:bodyPr>
          <a:lstStyle/>
          <a:p>
            <a:pPr algn="just"/>
            <a:r>
              <a:rPr lang="fr-FR" sz="2400" dirty="0"/>
              <a:t>et par </a:t>
            </a:r>
            <a:r>
              <a:rPr lang="fr-FR" sz="2400" b="1" dirty="0"/>
              <a:t>l’extension temporelle</a:t>
            </a:r>
            <a:r>
              <a:rPr lang="fr-FR" sz="2400" dirty="0"/>
              <a:t>, ce que permet le </a:t>
            </a:r>
            <a:r>
              <a:rPr lang="fr-FR" sz="2400" b="1" dirty="0"/>
              <a:t>refus de l’unité de temps</a:t>
            </a:r>
            <a:r>
              <a:rPr lang="fr-FR" sz="2400" dirty="0"/>
              <a:t>.</a:t>
            </a:r>
          </a:p>
          <a:p>
            <a:pPr algn="just"/>
            <a:r>
              <a:rPr lang="fr-FR" sz="2400" dirty="0"/>
              <a:t>«Le refus, par Hugo, de respecter l’unité de temps suscite un élargissement spatio-temporel qui contribue à rapprocher le drame d’une structure romanesque. De nombreuses scènes, dans le drame hugolien, se construisent non pas sur la progression de l’action, mais sur son retardement. Et, on va le voir, c’est souvent l’irruption du récit, plus ou moins développé, qui a pour charge de retarder le cours du drame, d’en ajourner l’accomplissement.</a:t>
            </a:r>
          </a:p>
          <a:p>
            <a:pPr algn="just"/>
            <a:r>
              <a:rPr lang="fr-FR" sz="2400" dirty="0"/>
              <a:t>De manière significative, cette tendance au récit est ironisée dès </a:t>
            </a:r>
            <a:r>
              <a:rPr lang="fr-FR" sz="2400" i="1" dirty="0"/>
              <a:t>Hernani. </a:t>
            </a:r>
            <a:r>
              <a:rPr lang="fr-FR" sz="2400" dirty="0"/>
              <a:t>Dans la scène deux de l’acte I, tout le discours de Hernani à doña Sol tend vers le récit : la perspective du mariage de doña Sol avec don Ruy l’amène d’abord à remonter trente ans en arrière pour raconter les motifs de sa haine envers le roi (v. 88-98), puis à livrer des bribes de récit de son enfance (v. 113-114), enfin à relater son exil en Catalogne (v. 131-136). </a:t>
            </a:r>
          </a:p>
          <a:p>
            <a:pPr algn="just"/>
            <a:r>
              <a:rPr lang="fr-FR" sz="2400" dirty="0"/>
              <a:t>Le texte même souligne </a:t>
            </a:r>
            <a:r>
              <a:rPr lang="fr-FR" sz="2400" b="1" dirty="0"/>
              <a:t>l’inutilité pragmatique de ce récit </a:t>
            </a:r>
            <a:r>
              <a:rPr lang="fr-FR" sz="2400" dirty="0"/>
              <a:t>qui ne fait aucunement progresser l’action. C’est ce que suggère d’abord la réitération de la réplique « Je vous suivrai 13 », qui montre que doña Sol a depuis longtemps décidé de suivre Hernani et que le récit de celui-ci ne change rien à cette résolution ; c’est, ensuite, et plus clairement encore, la réplique hautement ironique du roi qui sort de son armoire et s’impatiente : « Quand aurez-vous fini de conter votre histoire ? » (v. 171). »</a:t>
            </a:r>
          </a:p>
        </p:txBody>
      </p:sp>
    </p:spTree>
    <p:extLst>
      <p:ext uri="{BB962C8B-B14F-4D97-AF65-F5344CB8AC3E}">
        <p14:creationId xmlns:p14="http://schemas.microsoft.com/office/powerpoint/2010/main" val="1352119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EC98C5-428C-4266-99F6-CD26483DE15C}"/>
              </a:ext>
            </a:extLst>
          </p:cNvPr>
          <p:cNvSpPr/>
          <p:nvPr/>
        </p:nvSpPr>
        <p:spPr>
          <a:xfrm>
            <a:off x="424542" y="384406"/>
            <a:ext cx="11342915" cy="6370975"/>
          </a:xfrm>
          <a:prstGeom prst="rect">
            <a:avLst/>
          </a:prstGeom>
        </p:spPr>
        <p:txBody>
          <a:bodyPr wrap="square">
            <a:spAutoFit/>
          </a:bodyPr>
          <a:lstStyle/>
          <a:p>
            <a:r>
              <a:rPr lang="fr-FR" sz="2400" b="1" dirty="0"/>
              <a:t>L’extension spatiale</a:t>
            </a:r>
          </a:p>
          <a:p>
            <a:endParaRPr lang="fr-FR" sz="2400" dirty="0"/>
          </a:p>
          <a:p>
            <a:pPr algn="just"/>
            <a:r>
              <a:rPr lang="fr-FR" sz="2400" dirty="0"/>
              <a:t>Victor Hugo nie la règle de l’unité de lieu, ce qui contribue au rapprochement être le drame et le roman. Ainsi on passe de Saragosse aux premiers actes au château de Silva, dans les montagnes d’Aragon à l’acte III puis au tombeau de Charlemagne à Aix-La-Chapelle et enfin le drame retourne à Saragosse, dans le palais d’Hernani. En cinq actes le spectateur a parcouru des centaines de kilomètres, ce qui crée une sorte d’extension spatiale de la scène et attire forcément la pièce du côté du roman.</a:t>
            </a:r>
          </a:p>
          <a:p>
            <a:pPr algn="just"/>
            <a:r>
              <a:rPr lang="fr-FR" sz="2400" dirty="0"/>
              <a:t>D’ailleurs la didascalie de la scène 1 de l’acte V introduit un espace profond, qui ouvre la scène vers un hors-champ propre au romanesque:</a:t>
            </a:r>
          </a:p>
          <a:p>
            <a:pPr algn="just"/>
            <a:r>
              <a:rPr lang="fr-FR" sz="2400" dirty="0"/>
              <a:t>« Une terrasse du palais d’Aragon. Au fond la rampe d’un escalier qui s’enfonce dans le jardin. À droite et à gauche deux portes donnant sur cette terrasse que ferme au fond du théâtre une balustrade surmontée de deux rangs d’arcades moresques, au-dessus et au travers desquelles on voit les jardins du palais, les jets d’eau dans l’ombre, les bosquets avec des lumières qui s’y promènent, et au fond les faîtes gothiques et arabes du palais illuminé. Il est nuit. On entend des fanfares éloignées. Des masques en domino, épars, isolés ou groupés, traversent çà et là la terrasse. »</a:t>
            </a:r>
          </a:p>
        </p:txBody>
      </p:sp>
    </p:spTree>
    <p:extLst>
      <p:ext uri="{BB962C8B-B14F-4D97-AF65-F5344CB8AC3E}">
        <p14:creationId xmlns:p14="http://schemas.microsoft.com/office/powerpoint/2010/main" val="393597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A95F26-6BB4-4B56-BECD-54EB6FB2FD47}"/>
              </a:ext>
            </a:extLst>
          </p:cNvPr>
          <p:cNvSpPr/>
          <p:nvPr/>
        </p:nvSpPr>
        <p:spPr>
          <a:xfrm>
            <a:off x="452761" y="335846"/>
            <a:ext cx="11319029" cy="6555641"/>
          </a:xfrm>
          <a:prstGeom prst="rect">
            <a:avLst/>
          </a:prstGeom>
        </p:spPr>
        <p:txBody>
          <a:bodyPr wrap="square">
            <a:spAutoFit/>
          </a:bodyPr>
          <a:lstStyle/>
          <a:p>
            <a:pPr algn="just"/>
            <a:r>
              <a:rPr lang="fr-FR" sz="2800" dirty="0"/>
              <a:t>Northrop </a:t>
            </a:r>
            <a:r>
              <a:rPr lang="fr-FR" sz="2800" dirty="0" err="1"/>
              <a:t>Frye</a:t>
            </a:r>
            <a:r>
              <a:rPr lang="fr-FR" sz="2800" dirty="0"/>
              <a:t> dans </a:t>
            </a:r>
            <a:r>
              <a:rPr lang="fr-FR" sz="2800" i="1" dirty="0"/>
              <a:t>Anatomie de la critique</a:t>
            </a:r>
            <a:r>
              <a:rPr lang="fr-FR" sz="2800" dirty="0"/>
              <a:t>, en 1957, suppose que la catégorie du romanesque est antérieure au roman et qu’elle se trouve représentée dans d’autres genres que le roman : </a:t>
            </a:r>
          </a:p>
          <a:p>
            <a:pPr algn="just"/>
            <a:endParaRPr lang="fr-FR" sz="2800" dirty="0"/>
          </a:p>
          <a:p>
            <a:pPr algn="just"/>
            <a:r>
              <a:rPr lang="fr-FR" sz="2800" dirty="0"/>
              <a:t>« le romanesque constitue le noyau structural de toute fiction: descendant en ligne directe du conte populaire, il nous rapproche, plus que tout autre aspect de la littérature, de la signification essentielle de la fiction, envisagée en sa totalité comme </a:t>
            </a:r>
            <a:r>
              <a:rPr lang="fr-FR" sz="2800" b="1" dirty="0"/>
              <a:t>épopée de la créature</a:t>
            </a:r>
            <a:r>
              <a:rPr lang="fr-FR" sz="2800" dirty="0"/>
              <a:t>, de la vision qu'a l'homme de sa propre vie, entendue comme quête ».</a:t>
            </a:r>
          </a:p>
          <a:p>
            <a:pPr algn="just"/>
            <a:r>
              <a:rPr lang="fr-FR" sz="2800" dirty="0"/>
              <a:t>Pour lui elle est </a:t>
            </a:r>
            <a:r>
              <a:rPr lang="fr-FR" sz="2800" b="1" dirty="0"/>
              <a:t>la capacité des hommes à rêver</a:t>
            </a:r>
            <a:r>
              <a:rPr lang="fr-FR" sz="2800" dirty="0"/>
              <a:t>, ce qui les entraîne en dehors de la réalité, lié à l’enfance, ce qui est un mouvement naturel de l’humanité.</a:t>
            </a:r>
          </a:p>
          <a:p>
            <a:pPr algn="just"/>
            <a:r>
              <a:rPr lang="fr-FR" sz="2800" dirty="0"/>
              <a:t>Le romanesque désigne en particulier les traits du roman de chevalerie, combinant histoires d’amour et actions héroïques autour de la quête centrale du héros, dans une proportion inverse à l’épopée.</a:t>
            </a:r>
          </a:p>
        </p:txBody>
      </p:sp>
    </p:spTree>
    <p:extLst>
      <p:ext uri="{BB962C8B-B14F-4D97-AF65-F5344CB8AC3E}">
        <p14:creationId xmlns:p14="http://schemas.microsoft.com/office/powerpoint/2010/main" val="3437177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79021F-80C3-4E36-BFF3-4216EBD2F2D6}"/>
              </a:ext>
            </a:extLst>
          </p:cNvPr>
          <p:cNvSpPr/>
          <p:nvPr/>
        </p:nvSpPr>
        <p:spPr>
          <a:xfrm>
            <a:off x="532660" y="389190"/>
            <a:ext cx="11505460" cy="5262979"/>
          </a:xfrm>
          <a:prstGeom prst="rect">
            <a:avLst/>
          </a:prstGeom>
        </p:spPr>
        <p:txBody>
          <a:bodyPr wrap="square">
            <a:spAutoFit/>
          </a:bodyPr>
          <a:lstStyle/>
          <a:p>
            <a:pPr algn="just"/>
            <a:r>
              <a:rPr lang="fr-FR" sz="2400" b="1" i="0" dirty="0">
                <a:solidFill>
                  <a:srgbClr val="3A3A3A"/>
                </a:solidFill>
                <a:effectLst/>
              </a:rPr>
              <a:t>Une construction romanesque des personnages</a:t>
            </a:r>
          </a:p>
          <a:p>
            <a:pPr algn="just"/>
            <a:r>
              <a:rPr lang="fr-FR" sz="2400" b="0" i="0" dirty="0">
                <a:solidFill>
                  <a:srgbClr val="3A3A3A"/>
                </a:solidFill>
                <a:effectLst/>
              </a:rPr>
              <a:t> </a:t>
            </a:r>
          </a:p>
          <a:p>
            <a:pPr algn="just"/>
            <a:r>
              <a:rPr lang="fr-FR" sz="2400" dirty="0">
                <a:solidFill>
                  <a:srgbClr val="3A3A3A"/>
                </a:solidFill>
              </a:rPr>
              <a:t>« Si l</a:t>
            </a:r>
            <a:r>
              <a:rPr lang="fr-FR" sz="2400" b="0" i="0" dirty="0">
                <a:solidFill>
                  <a:srgbClr val="3A3A3A"/>
                </a:solidFill>
                <a:effectLst/>
              </a:rPr>
              <a:t>’exposition est difficile, c’est bien parce que les personnages du drame sont plus complexes que les héros tragiques ou comiques traditionnels : ni personnages historiques ni personnages mythiques, inconnus du spectateur, ils sont dotés d’une histoire personnelle riche qui les montre tissés de contradictions et leur permet d’échapper à l’univocité du type. Cette identité complexe, ce poids du passé, qui appellent le récit, confèrent aux personnages du drame hugolien une singulière épaisseur et les rapprochent des personnages de roman. »</a:t>
            </a:r>
          </a:p>
          <a:p>
            <a:pPr algn="just"/>
            <a:r>
              <a:rPr lang="fr-FR" sz="2400" dirty="0">
                <a:solidFill>
                  <a:srgbClr val="3A3A3A"/>
                </a:solidFill>
              </a:rPr>
              <a:t>Ainsi on comprend que les revirements des personnages introduisent une complexité qui n’est pas celle des « rôles » traditionnels du théâtre. Par qui faire jouer Don Ruy Gomez, à la fois personnage ridicule de vieillard amoureux, puis noble défendant les valeurs aristocratiques et enfin masque vengeur impitoyable?</a:t>
            </a:r>
          </a:p>
          <a:p>
            <a:pPr algn="just"/>
            <a:r>
              <a:rPr lang="fr-FR" sz="2400" dirty="0">
                <a:solidFill>
                  <a:srgbClr val="3A3A3A"/>
                </a:solidFill>
              </a:rPr>
              <a:t>Cette épaisseur attire les personnages théâtraux du côte du personnage de roman.</a:t>
            </a:r>
            <a:endParaRPr lang="fr-FR" sz="2400" dirty="0"/>
          </a:p>
        </p:txBody>
      </p:sp>
    </p:spTree>
    <p:extLst>
      <p:ext uri="{BB962C8B-B14F-4D97-AF65-F5344CB8AC3E}">
        <p14:creationId xmlns:p14="http://schemas.microsoft.com/office/powerpoint/2010/main" val="2793199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8F9A4D-104B-4471-9534-9B671AE92CD2}"/>
              </a:ext>
            </a:extLst>
          </p:cNvPr>
          <p:cNvSpPr/>
          <p:nvPr/>
        </p:nvSpPr>
        <p:spPr>
          <a:xfrm>
            <a:off x="0" y="58846"/>
            <a:ext cx="11567604" cy="6740307"/>
          </a:xfrm>
          <a:prstGeom prst="rect">
            <a:avLst/>
          </a:prstGeom>
        </p:spPr>
        <p:txBody>
          <a:bodyPr wrap="square">
            <a:spAutoFit/>
          </a:bodyPr>
          <a:lstStyle/>
          <a:p>
            <a:pPr algn="just">
              <a:spcAft>
                <a:spcPts val="0"/>
              </a:spcAft>
            </a:pPr>
            <a:r>
              <a:rPr lang="fr-FR" sz="2400" kern="150" dirty="0">
                <a:latin typeface="Times New Roman" panose="02020603050405020304" pitchFamily="18" charset="0"/>
                <a:ea typeface="SimSun" panose="02010600030101010101" pitchFamily="2" charset="-122"/>
                <a:cs typeface="Mangal" panose="02040503050203030202" pitchFamily="18" charset="0"/>
              </a:rPr>
              <a:t>Dans la préface de</a:t>
            </a:r>
            <a:r>
              <a:rPr lang="fr-FR" sz="2400" i="1" kern="150" dirty="0">
                <a:latin typeface="Times New Roman" panose="02020603050405020304" pitchFamily="18" charset="0"/>
                <a:ea typeface="SimSun" panose="02010600030101010101" pitchFamily="2" charset="-122"/>
                <a:cs typeface="Mangal" panose="02040503050203030202" pitchFamily="18" charset="0"/>
              </a:rPr>
              <a:t> Cromwell</a:t>
            </a:r>
            <a:r>
              <a:rPr lang="fr-FR" sz="2400" kern="150" dirty="0">
                <a:latin typeface="Times New Roman" panose="02020603050405020304" pitchFamily="18" charset="0"/>
                <a:ea typeface="SimSun" panose="02010600030101010101" pitchFamily="2" charset="-122"/>
                <a:cs typeface="Mangal" panose="02040503050203030202" pitchFamily="18" charset="0"/>
              </a:rPr>
              <a:t>, Hugo évoque la construction des personnages tragiques, conception qu’il estime contraire au naturel:</a:t>
            </a:r>
          </a:p>
          <a:p>
            <a:pPr algn="just">
              <a:spcAft>
                <a:spcPts val="0"/>
              </a:spcAft>
            </a:pPr>
            <a:endParaRPr lang="fr-FR" sz="2400" kern="150" dirty="0">
              <a:latin typeface="Times New Roman" panose="02020603050405020304" pitchFamily="18" charset="0"/>
              <a:ea typeface="SimSun" panose="02010600030101010101" pitchFamily="2" charset="-122"/>
              <a:cs typeface="Mangal" panose="02040503050203030202" pitchFamily="18" charset="0"/>
            </a:endParaRPr>
          </a:p>
          <a:p>
            <a:pPr algn="just">
              <a:spcAft>
                <a:spcPts val="0"/>
              </a:spcAft>
            </a:pPr>
            <a:r>
              <a:rPr lang="fr-FR" sz="2400" kern="150" dirty="0">
                <a:latin typeface="Times New Roman" panose="02020603050405020304" pitchFamily="18" charset="0"/>
                <a:ea typeface="SimSun" panose="02010600030101010101" pitchFamily="2" charset="-122"/>
                <a:cs typeface="Mangal" panose="02040503050203030202" pitchFamily="18" charset="0"/>
              </a:rPr>
              <a:t>« Cette muse [la muse de la tragédie], on le conçoit, est d’une bégueulerie rare. Accoutumée qu’elle est aux caresses de la périphrase, le mot propre, qui la rudoierait quelquefois, lui fait horreur. Il n’est point de sa dignité de parler naturellement. Elle souligne le vieux Corneille pour ses façons de dire crûment :</a:t>
            </a:r>
          </a:p>
          <a:p>
            <a:pPr algn="just">
              <a:spcAft>
                <a:spcPts val="0"/>
              </a:spcAft>
            </a:pPr>
            <a:r>
              <a:rPr lang="fr-FR" sz="2400" kern="150" dirty="0">
                <a:latin typeface="Times New Roman" panose="02020603050405020304" pitchFamily="18" charset="0"/>
                <a:ea typeface="SimSun" panose="02010600030101010101" pitchFamily="2" charset="-122"/>
                <a:cs typeface="Mangal" panose="02040503050203030202" pitchFamily="18" charset="0"/>
              </a:rPr>
              <a:t>… Un tas d’hommes perdus de dettes et de crimes. … Chimène, qui l’eût cru ? Rodrigue, qui l’eût dit ? … Quand leur Flaminius marchandait Annibal. … Ah ! ne me brouillez pas avec la république ! Etc., etc.</a:t>
            </a:r>
          </a:p>
          <a:p>
            <a:pPr algn="just">
              <a:spcAft>
                <a:spcPts val="0"/>
              </a:spcAft>
            </a:pPr>
            <a:r>
              <a:rPr lang="fr-FR" sz="2400" kern="150" dirty="0">
                <a:latin typeface="Times New Roman" panose="02020603050405020304" pitchFamily="18" charset="0"/>
                <a:ea typeface="SimSun" panose="02010600030101010101" pitchFamily="2" charset="-122"/>
                <a:cs typeface="Mangal" panose="02040503050203030202" pitchFamily="18" charset="0"/>
              </a:rPr>
              <a:t>Elle a encore sur le cœur son : Tout beau, monsieur ! Et il a fallu bien des seigneur ! et bien des madame ! pour faire pardonner à notre admirable Racine ses chiens si monosyllabiques, et ce Claude si brutalement mis dans le lit d’Agrippine.</a:t>
            </a:r>
          </a:p>
          <a:p>
            <a:pPr algn="just"/>
            <a:r>
              <a:rPr lang="fr-FR" sz="2400" dirty="0">
                <a:latin typeface="Times New Roman" panose="02020603050405020304" pitchFamily="18" charset="0"/>
                <a:ea typeface="SimSun" panose="02010600030101010101" pitchFamily="2" charset="-122"/>
                <a:cs typeface="Mangal" panose="02040503050203030202" pitchFamily="18" charset="0"/>
              </a:rPr>
              <a:t>Cette Melpomène, comme elle s’appelle, frémirait de toucher une chronique. Elle laisse au costumier le soin de savoir à quelle époque se passent les drames qu’elle fait. L’histoire à ses yeux est de mauvais ton et de mauvais goût. Comment, par exemple, tolérer des rois et des reines qui jurent ? Il faut les élever de leur dignité royale à la dignité tragique. C’est dans une promotion de ce genre qu’elle a anobli Henri IV. </a:t>
            </a:r>
            <a:endParaRPr lang="fr-FR" sz="2400" dirty="0"/>
          </a:p>
        </p:txBody>
      </p:sp>
    </p:spTree>
    <p:extLst>
      <p:ext uri="{BB962C8B-B14F-4D97-AF65-F5344CB8AC3E}">
        <p14:creationId xmlns:p14="http://schemas.microsoft.com/office/powerpoint/2010/main" val="3547428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0E5D63-F511-410D-974C-163981D03FE0}"/>
              </a:ext>
            </a:extLst>
          </p:cNvPr>
          <p:cNvSpPr/>
          <p:nvPr/>
        </p:nvSpPr>
        <p:spPr>
          <a:xfrm>
            <a:off x="685800" y="58847"/>
            <a:ext cx="10378440" cy="6463308"/>
          </a:xfrm>
          <a:prstGeom prst="rect">
            <a:avLst/>
          </a:prstGeom>
        </p:spPr>
        <p:txBody>
          <a:bodyPr wrap="square">
            <a:spAutoFit/>
          </a:bodyPr>
          <a:lstStyle/>
          <a:p>
            <a:r>
              <a:rPr lang="fr-FR" dirty="0"/>
              <a:t>Ainsi Don Carlos ne se comporte pas comme un roi, ce que lui dit Dona Sol à la scène 2 de l’acte II:</a:t>
            </a:r>
          </a:p>
          <a:p>
            <a:r>
              <a:rPr lang="fr-FR" dirty="0"/>
              <a:t> « DOÑA SOL.</a:t>
            </a:r>
          </a:p>
          <a:p>
            <a:r>
              <a:rPr lang="fr-FR" dirty="0"/>
              <a:t>Non ! Le bandit, c’est vous ! N’avez-vous pas de honte !</a:t>
            </a:r>
          </a:p>
          <a:p>
            <a:r>
              <a:rPr lang="fr-FR" dirty="0"/>
              <a:t>Ah ! Pour vous au visage une rougeur me monte !</a:t>
            </a:r>
          </a:p>
          <a:p>
            <a:r>
              <a:rPr lang="fr-FR" dirty="0"/>
              <a:t>Sont-ce là les exploits dont le roi fera bruit ?</a:t>
            </a:r>
          </a:p>
          <a:p>
            <a:r>
              <a:rPr lang="fr-FR" dirty="0"/>
              <a:t>Venir ravir de force une femme, la nuit !</a:t>
            </a:r>
          </a:p>
          <a:p>
            <a:r>
              <a:rPr lang="fr-FR" dirty="0"/>
              <a:t>Que mon bandit vaut mieux cent fois ! Roi, je proclame</a:t>
            </a:r>
          </a:p>
          <a:p>
            <a:r>
              <a:rPr lang="fr-FR" dirty="0"/>
              <a:t>Que si l’homme naissait où le place son âme,</a:t>
            </a:r>
          </a:p>
          <a:p>
            <a:r>
              <a:rPr lang="fr-FR" dirty="0"/>
              <a:t>Si Dieu faisait le rang à la hauteur du cœur,</a:t>
            </a:r>
          </a:p>
          <a:p>
            <a:r>
              <a:rPr lang="fr-FR" dirty="0" err="1"/>
              <a:t>Certe</a:t>
            </a:r>
            <a:r>
              <a:rPr lang="fr-FR" dirty="0"/>
              <a:t>, il serait le roi, prince, et vous le voleur !</a:t>
            </a:r>
          </a:p>
          <a:p>
            <a:r>
              <a:rPr lang="fr-FR" dirty="0"/>
              <a:t>DON CARLOS, essayant de l’attirer.</a:t>
            </a:r>
          </a:p>
          <a:p>
            <a:r>
              <a:rPr lang="fr-FR" dirty="0"/>
              <a:t>Madame...</a:t>
            </a:r>
          </a:p>
          <a:p>
            <a:r>
              <a:rPr lang="fr-FR" dirty="0"/>
              <a:t>DOÑA SOL.</a:t>
            </a:r>
          </a:p>
          <a:p>
            <a:r>
              <a:rPr lang="fr-FR" dirty="0"/>
              <a:t>Oubliez-vous que mon père était comte ?</a:t>
            </a:r>
          </a:p>
          <a:p>
            <a:r>
              <a:rPr lang="fr-FR" dirty="0"/>
              <a:t>DON CARLOS.</a:t>
            </a:r>
          </a:p>
          <a:p>
            <a:r>
              <a:rPr lang="fr-FR" dirty="0"/>
              <a:t>Je vous ferai duchesse.</a:t>
            </a:r>
          </a:p>
          <a:p>
            <a:r>
              <a:rPr lang="fr-FR" dirty="0"/>
              <a:t>DOÑA SOL, le repoussant.</a:t>
            </a:r>
          </a:p>
          <a:p>
            <a:r>
              <a:rPr lang="fr-FR" dirty="0"/>
              <a:t>Allez ! c’est une honte !</a:t>
            </a:r>
          </a:p>
          <a:p>
            <a:r>
              <a:rPr lang="fr-FR" dirty="0"/>
              <a:t>Elle recule de quelques pas.</a:t>
            </a:r>
          </a:p>
          <a:p>
            <a:r>
              <a:rPr lang="fr-FR" dirty="0"/>
              <a:t>Il ne peut être rien entre nous, don Carlos.</a:t>
            </a:r>
          </a:p>
          <a:p>
            <a:r>
              <a:rPr lang="fr-FR" dirty="0"/>
              <a:t>Mon vieux père a pour vous versé son sang à flots.</a:t>
            </a:r>
          </a:p>
          <a:p>
            <a:r>
              <a:rPr lang="fr-FR" dirty="0"/>
              <a:t>Moi, je suis fille noble, et, de ce sang jalouse.</a:t>
            </a:r>
          </a:p>
          <a:p>
            <a:r>
              <a:rPr lang="fr-FR" dirty="0"/>
              <a:t>Trop pour la concubine et trop peu pour l’épouse ! »</a:t>
            </a:r>
          </a:p>
        </p:txBody>
      </p:sp>
    </p:spTree>
    <p:extLst>
      <p:ext uri="{BB962C8B-B14F-4D97-AF65-F5344CB8AC3E}">
        <p14:creationId xmlns:p14="http://schemas.microsoft.com/office/powerpoint/2010/main" val="2234719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4FC54F-C0DF-4A2B-936E-81DB73354D3E}"/>
              </a:ext>
            </a:extLst>
          </p:cNvPr>
          <p:cNvSpPr/>
          <p:nvPr/>
        </p:nvSpPr>
        <p:spPr>
          <a:xfrm>
            <a:off x="350520" y="1001209"/>
            <a:ext cx="11547566" cy="5262979"/>
          </a:xfrm>
          <a:prstGeom prst="rect">
            <a:avLst/>
          </a:prstGeom>
        </p:spPr>
        <p:txBody>
          <a:bodyPr wrap="square">
            <a:spAutoFit/>
          </a:bodyPr>
          <a:lstStyle/>
          <a:p>
            <a:r>
              <a:rPr lang="fr-FR" sz="2400" b="1" dirty="0"/>
              <a:t>L’irruption du récit et du hors-scène</a:t>
            </a:r>
          </a:p>
          <a:p>
            <a:endParaRPr lang="fr-FR" sz="2400" dirty="0"/>
          </a:p>
          <a:p>
            <a:r>
              <a:rPr lang="fr-FR" sz="2400" dirty="0"/>
              <a:t>Les récits constituent des hors-scènes qui sont construits comme des épisodes de romans. On sort de l’espace de la scène, de sa temporalité, par des flash-backs qui étendent le dialogue vers le narratif et « romanisent » le drame. A la scène 2 de l’Acte I, par exemple:</a:t>
            </a:r>
          </a:p>
          <a:p>
            <a:endParaRPr lang="fr-FR" sz="2400" dirty="0"/>
          </a:p>
          <a:p>
            <a:r>
              <a:rPr lang="fr-FR" sz="2400" dirty="0"/>
              <a:t>HERNANI.</a:t>
            </a:r>
          </a:p>
          <a:p>
            <a:r>
              <a:rPr lang="fr-FR" sz="2400" dirty="0"/>
              <a:t>Le roi ! Le roi ! Mon père</a:t>
            </a:r>
          </a:p>
          <a:p>
            <a:r>
              <a:rPr lang="fr-FR" sz="2400" dirty="0"/>
              <a:t>Est mort sur l’échafaud, condamné par le sien.</a:t>
            </a:r>
          </a:p>
          <a:p>
            <a:r>
              <a:rPr lang="fr-FR" sz="2400" dirty="0"/>
              <a:t>Or, quoiqu’on ait vieilli depuis ce fait ancien,</a:t>
            </a:r>
          </a:p>
          <a:p>
            <a:r>
              <a:rPr lang="fr-FR" sz="2400" dirty="0"/>
              <a:t>Pour l’ombre du feu roi, pour son fils, pour sa veuve,</a:t>
            </a:r>
          </a:p>
          <a:p>
            <a:r>
              <a:rPr lang="fr-FR" sz="2400" dirty="0"/>
              <a:t>Pour tous les siens, ma haine est encor toute neuve !</a:t>
            </a:r>
          </a:p>
          <a:p>
            <a:r>
              <a:rPr lang="fr-FR" sz="2400" dirty="0"/>
              <a:t>Lui, mort, ne compte plus. Et tout enfant, je fis</a:t>
            </a:r>
          </a:p>
          <a:p>
            <a:r>
              <a:rPr lang="fr-FR" sz="2400" dirty="0"/>
              <a:t>Le serment de venger mon père sur son fils.</a:t>
            </a:r>
          </a:p>
        </p:txBody>
      </p:sp>
    </p:spTree>
    <p:extLst>
      <p:ext uri="{BB962C8B-B14F-4D97-AF65-F5344CB8AC3E}">
        <p14:creationId xmlns:p14="http://schemas.microsoft.com/office/powerpoint/2010/main" val="2637777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57B229-3D4F-4FEB-801F-420961886B16}"/>
              </a:ext>
            </a:extLst>
          </p:cNvPr>
          <p:cNvSpPr/>
          <p:nvPr/>
        </p:nvSpPr>
        <p:spPr>
          <a:xfrm>
            <a:off x="0" y="0"/>
            <a:ext cx="11445240" cy="6740307"/>
          </a:xfrm>
          <a:prstGeom prst="rect">
            <a:avLst/>
          </a:prstGeom>
        </p:spPr>
        <p:txBody>
          <a:bodyPr wrap="square">
            <a:spAutoFit/>
          </a:bodyPr>
          <a:lstStyle/>
          <a:p>
            <a:r>
              <a:rPr lang="fr-FR" sz="2400" dirty="0"/>
              <a:t>Parfois au contraire, on anticipe des romans, comme à la scène 1 de l’acte II, où les compagnons du roi anticipent le sort de Dona Sol, une fois enlevée:</a:t>
            </a:r>
          </a:p>
          <a:p>
            <a:endParaRPr lang="fr-FR" sz="2400" dirty="0"/>
          </a:p>
          <a:p>
            <a:r>
              <a:rPr lang="fr-FR" sz="2400" dirty="0"/>
              <a:t>DON MATIAS, à don Sanchez, sur le devant du théâtre.</a:t>
            </a:r>
          </a:p>
          <a:p>
            <a:r>
              <a:rPr lang="fr-FR" sz="2400" dirty="0"/>
              <a:t>Mais que fera le roi, la belle une fois prise ?</a:t>
            </a:r>
          </a:p>
          <a:p>
            <a:r>
              <a:rPr lang="fr-FR" sz="2400" dirty="0"/>
              <a:t>DON SANCHO, regardant Ricardo de travers.</a:t>
            </a:r>
          </a:p>
          <a:p>
            <a:r>
              <a:rPr lang="fr-FR" sz="2400" dirty="0"/>
              <a:t>Il la fera comtesse, et puis dame d’honneur ;</a:t>
            </a:r>
          </a:p>
          <a:p>
            <a:r>
              <a:rPr lang="fr-FR" sz="2400" dirty="0"/>
              <a:t>Puis, qu’il en ait un fils, il sera roi.</a:t>
            </a:r>
          </a:p>
          <a:p>
            <a:r>
              <a:rPr lang="fr-FR" sz="2400" dirty="0"/>
              <a:t>DON MATIAS.</a:t>
            </a:r>
          </a:p>
          <a:p>
            <a:r>
              <a:rPr lang="fr-FR" sz="2400" dirty="0"/>
              <a:t>Seigneur,</a:t>
            </a:r>
          </a:p>
          <a:p>
            <a:r>
              <a:rPr lang="fr-FR" sz="2400" dirty="0"/>
              <a:t>Allons donc ! Un bâtard ! Comte, </a:t>
            </a:r>
            <a:r>
              <a:rPr lang="fr-FR" sz="2400" dirty="0" err="1"/>
              <a:t>fût-on</a:t>
            </a:r>
            <a:r>
              <a:rPr lang="fr-FR" sz="2400" dirty="0"/>
              <a:t> altesse,</a:t>
            </a:r>
          </a:p>
          <a:p>
            <a:r>
              <a:rPr lang="fr-FR" sz="2400" dirty="0"/>
              <a:t>On ne saurait tirer un roi d’une comtesse !</a:t>
            </a:r>
          </a:p>
          <a:p>
            <a:r>
              <a:rPr lang="fr-FR" sz="2400" dirty="0"/>
              <a:t>DON SANCHO.</a:t>
            </a:r>
          </a:p>
          <a:p>
            <a:r>
              <a:rPr lang="fr-FR" sz="2400" dirty="0"/>
              <a:t>Il la fera marquise alors, mon cher marquis.</a:t>
            </a:r>
          </a:p>
          <a:p>
            <a:r>
              <a:rPr lang="fr-FR" sz="2400" dirty="0"/>
              <a:t>DON MATIAS.</a:t>
            </a:r>
          </a:p>
          <a:p>
            <a:r>
              <a:rPr lang="fr-FR" sz="2400" dirty="0"/>
              <a:t>On garde les bâtards pour les pays conquis,</a:t>
            </a:r>
          </a:p>
          <a:p>
            <a:r>
              <a:rPr lang="fr-FR" sz="2400" dirty="0"/>
              <a:t>On les fait vice-rois. C’est à cela qu’ils servent.</a:t>
            </a:r>
          </a:p>
          <a:p>
            <a:r>
              <a:rPr lang="fr-FR" sz="2400" dirty="0"/>
              <a:t>Don Carlos revient.</a:t>
            </a:r>
          </a:p>
        </p:txBody>
      </p:sp>
    </p:spTree>
    <p:extLst>
      <p:ext uri="{BB962C8B-B14F-4D97-AF65-F5344CB8AC3E}">
        <p14:creationId xmlns:p14="http://schemas.microsoft.com/office/powerpoint/2010/main" val="3748608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558C77-D598-4FFE-B787-5F99D2ECAC46}"/>
              </a:ext>
            </a:extLst>
          </p:cNvPr>
          <p:cNvSpPr/>
          <p:nvPr/>
        </p:nvSpPr>
        <p:spPr>
          <a:xfrm>
            <a:off x="1676399" y="1037549"/>
            <a:ext cx="10232571" cy="2554545"/>
          </a:xfrm>
          <a:prstGeom prst="rect">
            <a:avLst/>
          </a:prstGeom>
        </p:spPr>
        <p:txBody>
          <a:bodyPr wrap="square">
            <a:spAutoFit/>
          </a:bodyPr>
          <a:lstStyle/>
          <a:p>
            <a:r>
              <a:rPr lang="fr-FR" sz="3200" dirty="0"/>
              <a:t>D’ailleurs Hernani renouvelle l’anticipation romanesque à l’acte IV, comme s’il redoublait le geste du roi:</a:t>
            </a:r>
          </a:p>
          <a:p>
            <a:endParaRPr lang="fr-FR" sz="3200" dirty="0"/>
          </a:p>
          <a:p>
            <a:r>
              <a:rPr lang="fr-FR" sz="3200" dirty="0"/>
              <a:t>« Oui, j’ai voulu te prendre et t’enlever ta femme ;</a:t>
            </a:r>
          </a:p>
          <a:p>
            <a:r>
              <a:rPr lang="fr-FR" sz="3200" dirty="0"/>
              <a:t>Oui, j’ai voulu souiller ton lit ; oui, c’est infâme ! »</a:t>
            </a:r>
          </a:p>
        </p:txBody>
      </p:sp>
    </p:spTree>
    <p:extLst>
      <p:ext uri="{BB962C8B-B14F-4D97-AF65-F5344CB8AC3E}">
        <p14:creationId xmlns:p14="http://schemas.microsoft.com/office/powerpoint/2010/main" val="1565419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D15317-05C3-4216-914F-0A2BC64E120E}"/>
              </a:ext>
            </a:extLst>
          </p:cNvPr>
          <p:cNvSpPr/>
          <p:nvPr/>
        </p:nvSpPr>
        <p:spPr>
          <a:xfrm>
            <a:off x="707572" y="1019966"/>
            <a:ext cx="9884228" cy="4154984"/>
          </a:xfrm>
          <a:prstGeom prst="rect">
            <a:avLst/>
          </a:prstGeom>
        </p:spPr>
        <p:txBody>
          <a:bodyPr wrap="square">
            <a:spAutoFit/>
          </a:bodyPr>
          <a:lstStyle/>
          <a:p>
            <a:r>
              <a:rPr lang="fr-FR" sz="2400" dirty="0"/>
              <a:t>A l’acte IV, c’est Don Ruy Gomez qui devient narrateur:</a:t>
            </a:r>
          </a:p>
          <a:p>
            <a:endParaRPr lang="fr-FR" sz="2400" dirty="0"/>
          </a:p>
          <a:p>
            <a:r>
              <a:rPr lang="fr-FR" sz="2400" dirty="0"/>
              <a:t>« J’ai vu bien des bandits aux âmes effrénées,</a:t>
            </a:r>
          </a:p>
          <a:p>
            <a:r>
              <a:rPr lang="fr-FR" sz="2400" dirty="0"/>
              <a:t>J'ai souvent, en tirant ma dague du fourreau,</a:t>
            </a:r>
          </a:p>
          <a:p>
            <a:r>
              <a:rPr lang="fr-FR" sz="2400" dirty="0"/>
              <a:t>Fait lever sur mes pas des gibiers de bourreaux,</a:t>
            </a:r>
          </a:p>
          <a:p>
            <a:r>
              <a:rPr lang="fr-FR" sz="2400" dirty="0"/>
              <a:t>J'ai vu des assassins, des monnayeurs, des traîtres,</a:t>
            </a:r>
          </a:p>
          <a:p>
            <a:r>
              <a:rPr lang="fr-FR" sz="2400" dirty="0"/>
              <a:t>De faux valets à table empoisonnant leurs maîtres,</a:t>
            </a:r>
          </a:p>
          <a:p>
            <a:r>
              <a:rPr lang="fr-FR" sz="2400" dirty="0"/>
              <a:t>J’en ai vu qui mouraient sans croix et sans pater ;</a:t>
            </a:r>
          </a:p>
          <a:p>
            <a:r>
              <a:rPr lang="fr-FR" sz="2400" dirty="0"/>
              <a:t>J’ai vu </a:t>
            </a:r>
            <a:r>
              <a:rPr lang="fr-FR" sz="2400" dirty="0" err="1"/>
              <a:t>Sforce</a:t>
            </a:r>
            <a:r>
              <a:rPr lang="fr-FR" sz="2400" dirty="0"/>
              <a:t>, j’ai vu Borgia, je vois Luther »</a:t>
            </a:r>
          </a:p>
          <a:p>
            <a:r>
              <a:rPr lang="fr-FR" sz="2400" dirty="0"/>
              <a:t>Cette dimension s’étoffe énormément dans la scène des portraits, où il évoque l’histoire de ses aïeux.</a:t>
            </a:r>
          </a:p>
        </p:txBody>
      </p:sp>
    </p:spTree>
    <p:extLst>
      <p:ext uri="{BB962C8B-B14F-4D97-AF65-F5344CB8AC3E}">
        <p14:creationId xmlns:p14="http://schemas.microsoft.com/office/powerpoint/2010/main" val="3702381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592C1F-67DB-4B6C-89A0-E5FA92BDB484}"/>
              </a:ext>
            </a:extLst>
          </p:cNvPr>
          <p:cNvSpPr/>
          <p:nvPr/>
        </p:nvSpPr>
        <p:spPr>
          <a:xfrm>
            <a:off x="92528" y="0"/>
            <a:ext cx="12006943" cy="6740307"/>
          </a:xfrm>
          <a:prstGeom prst="rect">
            <a:avLst/>
          </a:prstGeom>
        </p:spPr>
        <p:txBody>
          <a:bodyPr wrap="square">
            <a:spAutoFit/>
          </a:bodyPr>
          <a:lstStyle/>
          <a:p>
            <a:r>
              <a:rPr lang="fr-FR" sz="1600" dirty="0"/>
              <a:t>Écoutez-moi : voici Ruy Gomez De Silva, </a:t>
            </a:r>
          </a:p>
          <a:p>
            <a:r>
              <a:rPr lang="fr-FR" sz="1600" dirty="0"/>
              <a:t>Grand-maître de </a:t>
            </a:r>
            <a:r>
              <a:rPr lang="fr-FR" sz="1600" dirty="0" err="1"/>
              <a:t>Saint-Jacque</a:t>
            </a:r>
            <a:r>
              <a:rPr lang="fr-FR" sz="1600" dirty="0"/>
              <a:t> et de Calatrava. </a:t>
            </a:r>
          </a:p>
          <a:p>
            <a:r>
              <a:rPr lang="fr-FR" sz="1600" dirty="0"/>
              <a:t>Son armure géante irait mal à nos tailles. </a:t>
            </a:r>
          </a:p>
          <a:p>
            <a:r>
              <a:rPr lang="fr-FR" sz="1600" dirty="0"/>
              <a:t>Il prit trois cents drapeaux, gagna trente batailles, </a:t>
            </a:r>
          </a:p>
          <a:p>
            <a:r>
              <a:rPr lang="fr-FR" sz="1600" dirty="0"/>
              <a:t>Conquit au roi </a:t>
            </a:r>
            <a:r>
              <a:rPr lang="fr-FR" sz="1600" dirty="0" err="1"/>
              <a:t>Motril</a:t>
            </a:r>
            <a:r>
              <a:rPr lang="fr-FR" sz="1600" dirty="0"/>
              <a:t>, Antequera, Suez,</a:t>
            </a:r>
          </a:p>
          <a:p>
            <a:r>
              <a:rPr lang="fr-FR" sz="1600" dirty="0"/>
              <a:t> </a:t>
            </a:r>
            <a:r>
              <a:rPr lang="fr-FR" sz="1600" dirty="0" err="1"/>
              <a:t>Nijar</a:t>
            </a:r>
            <a:r>
              <a:rPr lang="fr-FR" sz="1600" dirty="0"/>
              <a:t> ; et mourut pauvre. Altesse, saluez.</a:t>
            </a:r>
          </a:p>
          <a:p>
            <a:r>
              <a:rPr lang="fr-FR" sz="1600" dirty="0"/>
              <a:t> Il s’incline, se découvre et passe à un autre. Le roi l’écoute avec une impatience et une colère toujours croissantes. </a:t>
            </a:r>
          </a:p>
          <a:p>
            <a:r>
              <a:rPr lang="fr-FR" sz="1600" dirty="0"/>
              <a:t>Près de lui Juan, son fils, cher aux âmes loyales. </a:t>
            </a:r>
          </a:p>
          <a:p>
            <a:r>
              <a:rPr lang="fr-FR" sz="1600" dirty="0"/>
              <a:t>Sa main pour un serment valait les mains royales. </a:t>
            </a:r>
          </a:p>
          <a:p>
            <a:r>
              <a:rPr lang="fr-FR" sz="1600" dirty="0"/>
              <a:t>À un autre. Don Gaspar, de </a:t>
            </a:r>
            <a:r>
              <a:rPr lang="fr-FR" sz="1600" dirty="0" err="1"/>
              <a:t>Mendoce</a:t>
            </a:r>
            <a:r>
              <a:rPr lang="fr-FR" sz="1600" dirty="0"/>
              <a:t> et de Silva l’honneur ! </a:t>
            </a:r>
          </a:p>
          <a:p>
            <a:r>
              <a:rPr lang="fr-FR" sz="1600" dirty="0"/>
              <a:t>Toute noble maison tient à Silva, seigneur. </a:t>
            </a:r>
          </a:p>
          <a:p>
            <a:r>
              <a:rPr lang="fr-FR" sz="1600" dirty="0"/>
              <a:t>Sandoval tour à tour nous craint ou nous épouse. </a:t>
            </a:r>
          </a:p>
          <a:p>
            <a:r>
              <a:rPr lang="fr-FR" sz="1600" dirty="0"/>
              <a:t>Manrique nous envie et Lara nous jalouse. </a:t>
            </a:r>
          </a:p>
          <a:p>
            <a:r>
              <a:rPr lang="fr-FR" sz="1600" dirty="0" err="1"/>
              <a:t>Alencastre</a:t>
            </a:r>
            <a:r>
              <a:rPr lang="fr-FR" sz="1600" dirty="0"/>
              <a:t> nous hait. Nous touchons à la fois </a:t>
            </a:r>
          </a:p>
          <a:p>
            <a:r>
              <a:rPr lang="fr-FR" sz="1600" dirty="0"/>
              <a:t>Du pied à tous les ducs, du front à tous les rois ! </a:t>
            </a:r>
          </a:p>
          <a:p>
            <a:r>
              <a:rPr lang="fr-FR" sz="1600" dirty="0"/>
              <a:t>Vasquez, qui soixante ans garda la foi jurée… </a:t>
            </a:r>
          </a:p>
          <a:p>
            <a:r>
              <a:rPr lang="fr-FR" sz="1600" dirty="0"/>
              <a:t>Geste d’impatience du roi. </a:t>
            </a:r>
          </a:p>
          <a:p>
            <a:r>
              <a:rPr lang="fr-FR" sz="1600" dirty="0"/>
              <a:t>J’en passe, et des meilleurs ! — cette tête sacrée, </a:t>
            </a:r>
          </a:p>
          <a:p>
            <a:r>
              <a:rPr lang="fr-FR" sz="1600" dirty="0"/>
              <a:t>C’est mon père ; il fut grand, quoiqu’il vînt le dernier. </a:t>
            </a:r>
          </a:p>
          <a:p>
            <a:r>
              <a:rPr lang="fr-FR" sz="1600" dirty="0"/>
              <a:t>Les maures de Grenade avaient fait prisonnier</a:t>
            </a:r>
          </a:p>
          <a:p>
            <a:r>
              <a:rPr lang="fr-FR" sz="1600" dirty="0"/>
              <a:t> Le comte Alvar Giron son ami ; mais mon père </a:t>
            </a:r>
          </a:p>
          <a:p>
            <a:r>
              <a:rPr lang="fr-FR" sz="1600" dirty="0"/>
              <a:t>Prit pour l’aller chercher six cents hommes de guerre, </a:t>
            </a:r>
          </a:p>
          <a:p>
            <a:r>
              <a:rPr lang="fr-FR" sz="1600" dirty="0"/>
              <a:t>Il fit tailler en pierre un comte Alvar Giron, </a:t>
            </a:r>
          </a:p>
          <a:p>
            <a:r>
              <a:rPr lang="fr-FR" sz="1600" dirty="0"/>
              <a:t>Qu’à sa suite il traîna, jurant par son patron </a:t>
            </a:r>
          </a:p>
          <a:p>
            <a:r>
              <a:rPr lang="fr-FR" sz="1600" dirty="0"/>
              <a:t>De ne point reculer que le comte de pierre </a:t>
            </a:r>
          </a:p>
          <a:p>
            <a:r>
              <a:rPr lang="fr-FR" sz="1600" dirty="0"/>
              <a:t>Ne tournât front lui-même et n’allât en arrière ; </a:t>
            </a:r>
          </a:p>
          <a:p>
            <a:r>
              <a:rPr lang="fr-FR" sz="1600" dirty="0"/>
              <a:t>Il combattit, puis vint au comte, et le sauva. </a:t>
            </a:r>
          </a:p>
        </p:txBody>
      </p:sp>
    </p:spTree>
    <p:extLst>
      <p:ext uri="{BB962C8B-B14F-4D97-AF65-F5344CB8AC3E}">
        <p14:creationId xmlns:p14="http://schemas.microsoft.com/office/powerpoint/2010/main" val="40363341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95C6C6-0947-4E39-AAE1-D448EF4100D5}"/>
              </a:ext>
            </a:extLst>
          </p:cNvPr>
          <p:cNvSpPr/>
          <p:nvPr/>
        </p:nvSpPr>
        <p:spPr>
          <a:xfrm>
            <a:off x="85393" y="-159306"/>
            <a:ext cx="11638521" cy="7017306"/>
          </a:xfrm>
          <a:prstGeom prst="rect">
            <a:avLst/>
          </a:prstGeom>
        </p:spPr>
        <p:txBody>
          <a:bodyPr wrap="square">
            <a:spAutoFit/>
          </a:bodyPr>
          <a:lstStyle/>
          <a:p>
            <a:endParaRPr lang="fr-FR" dirty="0"/>
          </a:p>
          <a:p>
            <a:r>
              <a:rPr lang="fr-FR" b="1" dirty="0"/>
              <a:t>3) Les modèles romanesques</a:t>
            </a:r>
          </a:p>
          <a:p>
            <a:endParaRPr lang="fr-FR" b="1" dirty="0"/>
          </a:p>
          <a:p>
            <a:r>
              <a:rPr lang="fr-FR" b="1" dirty="0"/>
              <a:t>Des épisodes tirés des romans</a:t>
            </a:r>
          </a:p>
          <a:p>
            <a:endParaRPr lang="fr-FR" dirty="0"/>
          </a:p>
          <a:p>
            <a:r>
              <a:rPr lang="fr-FR" dirty="0"/>
              <a:t>Des éléments mettent en évidence une proximité avec une tradition romanesque.</a:t>
            </a:r>
          </a:p>
          <a:p>
            <a:endParaRPr lang="fr-FR" dirty="0"/>
          </a:p>
          <a:p>
            <a:r>
              <a:rPr lang="fr-FR" dirty="0"/>
              <a:t> Il s’agit, par exemple, de la tentative d’enlèvement de doña Sol par don Carlos, à la scène 2 de l’acte II : ce « rapt infâme » constitue au départ un topos du roman noir. </a:t>
            </a:r>
          </a:p>
          <a:p>
            <a:r>
              <a:rPr lang="fr-FR" dirty="0"/>
              <a:t>On trouve également la thématique du travestissement, largement utilisé dans le roman noir également, à la scène 3 de l’acte II, Hernani donne son manteau au roi pour qu’il se déguise:</a:t>
            </a:r>
          </a:p>
          <a:p>
            <a:r>
              <a:rPr lang="fr-FR" dirty="0"/>
              <a:t>« HERNANI. Va-t’en, va-t’en ; Il ôte son manteau et le jette sur les épaules du roi. Fuis, et prends ce manteau ; Car, dans nos rangs, pour toi, je crains quelque couteau. Le roi s’enveloppe du manteau. Pars tranquille à présent. Ma vengeance altérée Pour tout autre que moi fait ta tête sacrée. »</a:t>
            </a:r>
          </a:p>
          <a:p>
            <a:r>
              <a:rPr lang="fr-FR" dirty="0"/>
              <a:t>A l’acte III, Hernani se présente sous les traits du pèlerin au château de Silva, qui demande asile. Ce n’est pas sans rappeler l’épisode de </a:t>
            </a:r>
            <a:r>
              <a:rPr lang="fr-FR" i="1" dirty="0"/>
              <a:t>Notre-Dame de Paris </a:t>
            </a:r>
            <a:r>
              <a:rPr lang="fr-FR" dirty="0"/>
              <a:t>où Esmeralda obtient l’asile dans la cathédrale.</a:t>
            </a:r>
          </a:p>
          <a:p>
            <a:r>
              <a:rPr lang="fr-FR" dirty="0"/>
              <a:t>Dans le même acte, la présence d’une pièce dérobée est typiquement un ressort romanesque. Il en va de même de l’évocation d’une poursuite du roi qui a enlevé Dona Sol:</a:t>
            </a:r>
          </a:p>
          <a:p>
            <a:r>
              <a:rPr lang="fr-FR" dirty="0"/>
              <a:t>« DON RUY GOMEZ . </a:t>
            </a:r>
          </a:p>
          <a:p>
            <a:r>
              <a:rPr lang="fr-FR" dirty="0"/>
              <a:t>Ô malédiction ! Mes vassaux, à cheval, </a:t>
            </a:r>
          </a:p>
          <a:p>
            <a:r>
              <a:rPr lang="fr-FR" dirty="0"/>
              <a:t>À cheval ! Poursuivons le ravisseur ! »</a:t>
            </a:r>
          </a:p>
          <a:p>
            <a:r>
              <a:rPr lang="fr-FR" dirty="0"/>
              <a:t>Dans la préface, Hugo souligne la parenté du texte avec les romanceros espagnols:</a:t>
            </a:r>
          </a:p>
          <a:p>
            <a:r>
              <a:rPr lang="fr-FR" dirty="0"/>
              <a:t>Victor Hugo donne d’ailleurs son modèle dans la préface.</a:t>
            </a:r>
          </a:p>
          <a:p>
            <a:r>
              <a:rPr lang="fr-FR" dirty="0"/>
              <a:t>«  Il n’ose se flatter que tout le monde ait compris du premier coup ce drame, dont le Romancero </a:t>
            </a:r>
            <a:r>
              <a:rPr lang="fr-FR" dirty="0" err="1"/>
              <a:t>general</a:t>
            </a:r>
            <a:r>
              <a:rPr lang="fr-FR" dirty="0"/>
              <a:t> est la véritable clef. »</a:t>
            </a:r>
          </a:p>
        </p:txBody>
      </p:sp>
    </p:spTree>
    <p:extLst>
      <p:ext uri="{BB962C8B-B14F-4D97-AF65-F5344CB8AC3E}">
        <p14:creationId xmlns:p14="http://schemas.microsoft.com/office/powerpoint/2010/main" val="28697608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8C6885-1C97-4083-B9DB-476D25D55BA4}"/>
              </a:ext>
            </a:extLst>
          </p:cNvPr>
          <p:cNvSpPr/>
          <p:nvPr/>
        </p:nvSpPr>
        <p:spPr>
          <a:xfrm>
            <a:off x="653143" y="58847"/>
            <a:ext cx="11538857" cy="6771084"/>
          </a:xfrm>
          <a:prstGeom prst="rect">
            <a:avLst/>
          </a:prstGeom>
        </p:spPr>
        <p:txBody>
          <a:bodyPr wrap="square">
            <a:spAutoFit/>
          </a:bodyPr>
          <a:lstStyle/>
          <a:p>
            <a:r>
              <a:rPr lang="fr-FR" b="1" dirty="0"/>
              <a:t>L’univers de la fiction</a:t>
            </a:r>
          </a:p>
          <a:p>
            <a:r>
              <a:rPr lang="fr-FR" sz="1600" dirty="0"/>
              <a:t>A l’acte IV, alors qu’il est seul dans le tombeau, à la scène 2; Don Carlos demande conseil à Charlemagne:</a:t>
            </a:r>
          </a:p>
          <a:p>
            <a:endParaRPr lang="fr-FR" sz="1600" dirty="0"/>
          </a:p>
          <a:p>
            <a:r>
              <a:rPr lang="fr-FR" sz="1600" dirty="0"/>
              <a:t>« Il tombe à genoux devant le tombeau.</a:t>
            </a:r>
          </a:p>
          <a:p>
            <a:r>
              <a:rPr lang="fr-FR" sz="1600" dirty="0"/>
              <a:t>Charlemagne ! C’est toi !</a:t>
            </a:r>
          </a:p>
          <a:p>
            <a:r>
              <a:rPr lang="fr-FR" sz="1600" dirty="0"/>
              <a:t>Ah ! Puisque Dieu, pour qui tout obstacle s’efface,</a:t>
            </a:r>
          </a:p>
          <a:p>
            <a:r>
              <a:rPr lang="fr-FR" sz="1600" dirty="0"/>
              <a:t>Prend nos deux majestés et les met face à face,</a:t>
            </a:r>
          </a:p>
          <a:p>
            <a:r>
              <a:rPr lang="fr-FR" sz="1600" dirty="0"/>
              <a:t>Verse- moi dans le cœur, du fond de ce tombeau,</a:t>
            </a:r>
          </a:p>
          <a:p>
            <a:r>
              <a:rPr lang="fr-FR" sz="1600" dirty="0"/>
              <a:t>Quelque chose de grand, de sublime et de beau !</a:t>
            </a:r>
          </a:p>
          <a:p>
            <a:r>
              <a:rPr lang="fr-FR" sz="1600" dirty="0"/>
              <a:t>Oh ! Par tous ses côtés fais-moi voir toute chose !</a:t>
            </a:r>
          </a:p>
          <a:p>
            <a:r>
              <a:rPr lang="fr-FR" sz="1600" dirty="0"/>
              <a:t>Montre-moi que le monde est petit, car je n’ose</a:t>
            </a:r>
          </a:p>
          <a:p>
            <a:r>
              <a:rPr lang="fr-FR" sz="1600" dirty="0"/>
              <a:t>Y toucher ; apprends-moi ton secret de régner,</a:t>
            </a:r>
          </a:p>
          <a:p>
            <a:r>
              <a:rPr lang="fr-FR" sz="1600" dirty="0"/>
              <a:t>Et dis-moi qu’il vaut mieux punir que pardonner,</a:t>
            </a:r>
          </a:p>
          <a:p>
            <a:r>
              <a:rPr lang="fr-FR" sz="1600" dirty="0"/>
              <a:t>N’est-ce pas ? — ombre auguste ! Empereur d’Allemagne,</a:t>
            </a:r>
          </a:p>
          <a:p>
            <a:r>
              <a:rPr lang="fr-FR" sz="1600" dirty="0"/>
              <a:t>Oh ! Dis-moi ce qu’on peut faire après Charlemagne !</a:t>
            </a:r>
          </a:p>
          <a:p>
            <a:r>
              <a:rPr lang="fr-FR" sz="1600" dirty="0"/>
              <a:t>Parle, — dût en parlant ton souffle souverain</a:t>
            </a:r>
          </a:p>
          <a:p>
            <a:r>
              <a:rPr lang="fr-FR" sz="1600" dirty="0"/>
              <a:t>Me briser sur le front cette porte d’airain !</a:t>
            </a:r>
          </a:p>
          <a:p>
            <a:r>
              <a:rPr lang="fr-FR" sz="1600" dirty="0"/>
              <a:t>Ou, si tu ne dis rien, laisse, en ta paix profonde,</a:t>
            </a:r>
          </a:p>
          <a:p>
            <a:r>
              <a:rPr lang="fr-FR" sz="1600" dirty="0"/>
              <a:t>Carlos étudier ta tête comme un monde.</a:t>
            </a:r>
          </a:p>
          <a:p>
            <a:r>
              <a:rPr lang="fr-FR" sz="1600" dirty="0"/>
              <a:t>Laisse qu’il te mesure à loisir, ô géant !</a:t>
            </a:r>
          </a:p>
          <a:p>
            <a:r>
              <a:rPr lang="fr-FR" sz="1600" dirty="0"/>
              <a:t>Car rien n’est ici-bas si grand que ton néant !</a:t>
            </a:r>
          </a:p>
          <a:p>
            <a:r>
              <a:rPr lang="fr-FR" sz="1600" dirty="0"/>
              <a:t>Que la cendre, à défaut de l’ombre, me conseille !…</a:t>
            </a:r>
          </a:p>
          <a:p>
            <a:r>
              <a:rPr lang="fr-FR" sz="1600" dirty="0"/>
              <a:t>Il approche la clef de la serrure. Il recule.</a:t>
            </a:r>
          </a:p>
          <a:p>
            <a:r>
              <a:rPr lang="fr-FR" sz="1600" dirty="0"/>
              <a:t>Entrons ! — Dieu ! S’il allait me parler ! S’il s’éveille !</a:t>
            </a:r>
          </a:p>
          <a:p>
            <a:r>
              <a:rPr lang="fr-FR" sz="1600" dirty="0"/>
              <a:t>S’il était là, debout et marchant à pas lents !</a:t>
            </a:r>
          </a:p>
          <a:p>
            <a:r>
              <a:rPr lang="fr-FR" sz="1600" dirty="0"/>
              <a:t>Si j’allais ressortir avec des cheveux blancs !</a:t>
            </a:r>
          </a:p>
          <a:p>
            <a:r>
              <a:rPr lang="fr-FR" sz="1600" dirty="0"/>
              <a:t>— Entrons toujours.</a:t>
            </a:r>
          </a:p>
        </p:txBody>
      </p:sp>
    </p:spTree>
    <p:extLst>
      <p:ext uri="{BB962C8B-B14F-4D97-AF65-F5344CB8AC3E}">
        <p14:creationId xmlns:p14="http://schemas.microsoft.com/office/powerpoint/2010/main" val="6212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8B12DE-9336-4060-AE25-D87B83342F03}"/>
              </a:ext>
            </a:extLst>
          </p:cNvPr>
          <p:cNvSpPr/>
          <p:nvPr/>
        </p:nvSpPr>
        <p:spPr>
          <a:xfrm>
            <a:off x="175260" y="113437"/>
            <a:ext cx="11841480" cy="6494085"/>
          </a:xfrm>
          <a:prstGeom prst="rect">
            <a:avLst/>
          </a:prstGeom>
        </p:spPr>
        <p:txBody>
          <a:bodyPr wrap="square">
            <a:spAutoFit/>
          </a:bodyPr>
          <a:lstStyle/>
          <a:p>
            <a:pPr algn="just"/>
            <a:r>
              <a:rPr lang="fr-FR" sz="3200" b="1" dirty="0"/>
              <a:t>La romanisation des autres genres</a:t>
            </a:r>
          </a:p>
          <a:p>
            <a:pPr algn="just"/>
            <a:endParaRPr lang="fr-FR" sz="3200" dirty="0"/>
          </a:p>
          <a:p>
            <a:pPr algn="just"/>
            <a:r>
              <a:rPr lang="fr-FR" sz="3200" dirty="0"/>
              <a:t>On est passé au cours du temps de cette définition étroite du « romanesque », qui désigne un trait commun à certains romans, d’imagination à une définition plus « neutre » englobant tous les romans, l’adjectif servant à désigner </a:t>
            </a:r>
            <a:r>
              <a:rPr lang="fr-FR" sz="3200" b="1" dirty="0"/>
              <a:t>tout ce qui rappelle le roman </a:t>
            </a:r>
            <a:r>
              <a:rPr lang="fr-FR" sz="3200" dirty="0"/>
              <a:t>et à désigner les personnes qui ont tendance à confondre la vie avec le roman.</a:t>
            </a:r>
          </a:p>
          <a:p>
            <a:pPr algn="just"/>
            <a:r>
              <a:rPr lang="fr-FR" sz="3200" dirty="0"/>
              <a:t>Dans ce type de définition, on cherche tout ce qui</a:t>
            </a:r>
            <a:r>
              <a:rPr lang="fr-FR" sz="3200" b="1" dirty="0"/>
              <a:t> « romanise » </a:t>
            </a:r>
            <a:r>
              <a:rPr lang="fr-FR" sz="3200" dirty="0"/>
              <a:t>les autres genres, les attire vers le roman, avec ses caractéristiques centrales: extension temporelle, narration, en principe incompatibles avec le genre dramatique, dont l’action est concentrée et qui passe non pas par la narration mais par le dialogue</a:t>
            </a:r>
          </a:p>
        </p:txBody>
      </p:sp>
    </p:spTree>
    <p:extLst>
      <p:ext uri="{BB962C8B-B14F-4D97-AF65-F5344CB8AC3E}">
        <p14:creationId xmlns:p14="http://schemas.microsoft.com/office/powerpoint/2010/main" val="7673507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5BA781-157E-42E1-AB47-8CDDC29E3E92}"/>
              </a:ext>
            </a:extLst>
          </p:cNvPr>
          <p:cNvSpPr/>
          <p:nvPr/>
        </p:nvSpPr>
        <p:spPr>
          <a:xfrm>
            <a:off x="631371" y="1102196"/>
            <a:ext cx="9753600" cy="3416320"/>
          </a:xfrm>
          <a:prstGeom prst="rect">
            <a:avLst/>
          </a:prstGeom>
        </p:spPr>
        <p:txBody>
          <a:bodyPr wrap="square">
            <a:spAutoFit/>
          </a:bodyPr>
          <a:lstStyle/>
          <a:p>
            <a:r>
              <a:rPr lang="fr-FR" dirty="0"/>
              <a:t>Finalement l’histoire racontée pourrait tout aussi bien prendre une forme narrative, comme le dit Don Ricardo à la scène 1 de l’acte V;</a:t>
            </a:r>
          </a:p>
          <a:p>
            <a:endParaRPr lang="fr-FR" dirty="0"/>
          </a:p>
          <a:p>
            <a:r>
              <a:rPr lang="fr-FR" dirty="0"/>
              <a:t>« DON RICARDO,</a:t>
            </a:r>
          </a:p>
          <a:p>
            <a:r>
              <a:rPr lang="fr-FR" dirty="0"/>
              <a:t>l’interrompant.</a:t>
            </a:r>
          </a:p>
          <a:p>
            <a:r>
              <a:rPr lang="fr-FR" dirty="0"/>
              <a:t>J’en étais.</a:t>
            </a:r>
          </a:p>
          <a:p>
            <a:r>
              <a:rPr lang="fr-FR" dirty="0"/>
              <a:t>Aux autres.</a:t>
            </a:r>
          </a:p>
          <a:p>
            <a:r>
              <a:rPr lang="fr-FR" dirty="0"/>
              <a:t>Ecoutez l’histoire que voici :</a:t>
            </a:r>
          </a:p>
          <a:p>
            <a:r>
              <a:rPr lang="fr-FR" dirty="0"/>
              <a:t>Trois galants, un bandit que l’échafaud réclame,</a:t>
            </a:r>
          </a:p>
          <a:p>
            <a:r>
              <a:rPr lang="fr-FR" dirty="0"/>
              <a:t>Puis un duc, puis un roi, d’un même cœur de femme</a:t>
            </a:r>
          </a:p>
          <a:p>
            <a:r>
              <a:rPr lang="fr-FR" dirty="0"/>
              <a:t>Font le siège à la fois. L’assaut donné, qui l’a ?</a:t>
            </a:r>
          </a:p>
          <a:p>
            <a:r>
              <a:rPr lang="fr-FR" dirty="0"/>
              <a:t>C’est le bandit.</a:t>
            </a:r>
          </a:p>
        </p:txBody>
      </p:sp>
    </p:spTree>
    <p:extLst>
      <p:ext uri="{BB962C8B-B14F-4D97-AF65-F5344CB8AC3E}">
        <p14:creationId xmlns:p14="http://schemas.microsoft.com/office/powerpoint/2010/main" val="3390122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CE2699-0170-494C-AAAD-F0F4F9487F8E}"/>
              </a:ext>
            </a:extLst>
          </p:cNvPr>
          <p:cNvSpPr/>
          <p:nvPr/>
        </p:nvSpPr>
        <p:spPr>
          <a:xfrm>
            <a:off x="345605" y="392277"/>
            <a:ext cx="11530709" cy="5016758"/>
          </a:xfrm>
          <a:prstGeom prst="rect">
            <a:avLst/>
          </a:prstGeom>
        </p:spPr>
        <p:txBody>
          <a:bodyPr wrap="square">
            <a:spAutoFit/>
          </a:bodyPr>
          <a:lstStyle/>
          <a:p>
            <a:pPr algn="just"/>
            <a:r>
              <a:rPr lang="fr-FR" sz="3200" dirty="0"/>
              <a:t>Le mélange générique est l’un des éléments qui ont déclenché la bataille d’</a:t>
            </a:r>
            <a:r>
              <a:rPr lang="fr-FR" sz="3200" i="1" dirty="0"/>
              <a:t>Hernani</a:t>
            </a:r>
            <a:r>
              <a:rPr lang="fr-FR" sz="3200" dirty="0"/>
              <a:t>, pas tant parce que c’était nouveau –d’autres l’ont fait avant- mais parce que ce mélange est aussi un scandale politique, qui suggère que l’ordre social peut être remis en cause. « Si l’esthétique des théâtres populaires envahit le temple du bon goût, à quels critères artistiques de distinction sociale se rattacher? Ce qui dérange c’est l’ambition qu’a Hugo d’écrire un théâtre libre, art nouveau pour un peuple nouveau, art démocratique. »</a:t>
            </a:r>
          </a:p>
          <a:p>
            <a:pPr algn="just"/>
            <a:endParaRPr lang="fr-FR" sz="3200" dirty="0"/>
          </a:p>
          <a:p>
            <a:pPr algn="just"/>
            <a:endParaRPr lang="fr-FR" sz="3200" dirty="0"/>
          </a:p>
        </p:txBody>
      </p:sp>
    </p:spTree>
    <p:extLst>
      <p:ext uri="{BB962C8B-B14F-4D97-AF65-F5344CB8AC3E}">
        <p14:creationId xmlns:p14="http://schemas.microsoft.com/office/powerpoint/2010/main" val="3350762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AD75AB-81DE-49AF-ADC0-7F7A3BC2533B}"/>
              </a:ext>
            </a:extLst>
          </p:cNvPr>
          <p:cNvSpPr/>
          <p:nvPr/>
        </p:nvSpPr>
        <p:spPr>
          <a:xfrm>
            <a:off x="-1" y="149696"/>
            <a:ext cx="11941629" cy="4893647"/>
          </a:xfrm>
          <a:prstGeom prst="rect">
            <a:avLst/>
          </a:prstGeom>
        </p:spPr>
        <p:txBody>
          <a:bodyPr wrap="square">
            <a:spAutoFit/>
          </a:bodyPr>
          <a:lstStyle/>
          <a:p>
            <a:pPr algn="just"/>
            <a:r>
              <a:rPr lang="fr-FR" sz="2400" dirty="0"/>
              <a:t>« La pièce n’est jamais </a:t>
            </a:r>
            <a:r>
              <a:rPr lang="fr-FR" sz="2400" i="1" dirty="0"/>
              <a:t>seulement</a:t>
            </a:r>
            <a:r>
              <a:rPr lang="fr-FR" sz="2400" dirty="0"/>
              <a:t> romanesque : le romanesque, d’un point de vue thématique, y est toujours dépassé par d’autres enjeux, notamment politiques, qui correspondent aux missions que Hugo assigne plus particulièrement au genre dramatique. Il est cependant indéniable que le romanesque </a:t>
            </a:r>
            <a:r>
              <a:rPr lang="fr-FR" sz="2400" i="1" dirty="0"/>
              <a:t>joue un rôle</a:t>
            </a:r>
            <a:r>
              <a:rPr lang="fr-FR" sz="2400" dirty="0"/>
              <a:t> dans l’écriture du drame. Mais ce romanesque ne doit, dans le drame hugolien, être conçu ni comme un état, ni comme l’élément d’un mélange des genres qui serait fusion dans l’indistinction : au contraire, son efficacité propre est liée au fait qu’il est constamment mis en tension avec le genre dramatique, et tout son intérêt tient dans cette interaction. Le roman vient offrir un moyen de s’échapper de la « prison bien austère et bien sombre » du drame. </a:t>
            </a:r>
          </a:p>
          <a:p>
            <a:pPr algn="just"/>
            <a:endParaRPr lang="fr-FR" sz="2400" dirty="0"/>
          </a:p>
          <a:p>
            <a:pPr algn="just"/>
            <a:r>
              <a:rPr lang="fr-FR" sz="2400" dirty="0"/>
              <a:t>S’insérant dans les interstices du drame, le roman parvient à en desserrer l’étau, et, même s’il n’est d’aucune efficacité pour changer la destinée des personnages, il leur aura offert, le temps de l’essor d’un rêve ou d’un récit ébauché, une respiration. »</a:t>
            </a:r>
          </a:p>
        </p:txBody>
      </p:sp>
    </p:spTree>
    <p:extLst>
      <p:ext uri="{BB962C8B-B14F-4D97-AF65-F5344CB8AC3E}">
        <p14:creationId xmlns:p14="http://schemas.microsoft.com/office/powerpoint/2010/main" val="281167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1C809F-911E-4D0A-BB1D-783E7A8E50BA}"/>
              </a:ext>
            </a:extLst>
          </p:cNvPr>
          <p:cNvSpPr/>
          <p:nvPr/>
        </p:nvSpPr>
        <p:spPr>
          <a:xfrm>
            <a:off x="281940" y="405633"/>
            <a:ext cx="11628120" cy="4284506"/>
          </a:xfrm>
          <a:prstGeom prst="rect">
            <a:avLst/>
          </a:prstGeom>
        </p:spPr>
        <p:txBody>
          <a:bodyPr wrap="square">
            <a:spAutoFit/>
          </a:bodyPr>
          <a:lstStyle/>
          <a:p>
            <a:pPr algn="just">
              <a:lnSpc>
                <a:spcPct val="107000"/>
              </a:lnSpc>
              <a:spcAft>
                <a:spcPts val="0"/>
              </a:spcAft>
            </a:pPr>
            <a:r>
              <a:rPr lang="fr-FR" sz="3200" dirty="0">
                <a:latin typeface="Calibri" panose="020F0502020204030204" pitchFamily="34" charset="0"/>
                <a:ea typeface="Calibri" panose="020F0502020204030204" pitchFamily="34" charset="0"/>
                <a:cs typeface="Times New Roman" panose="02020603050405020304" pitchFamily="18" charset="0"/>
              </a:rPr>
              <a:t>Quand on réfléchit au romanesque du genre théâtral on peut donc partir dans ces deux directions :</a:t>
            </a:r>
          </a:p>
          <a:p>
            <a:pPr marL="342900" lvl="0" indent="-342900" algn="just">
              <a:lnSpc>
                <a:spcPct val="107000"/>
              </a:lnSpc>
              <a:spcAft>
                <a:spcPts val="0"/>
              </a:spcAft>
              <a:buFont typeface="Calibri" panose="020F0502020204030204" pitchFamily="34" charset="0"/>
              <a:buChar char="-"/>
            </a:pPr>
            <a:r>
              <a:rPr lang="fr-FR" sz="3200" b="1" dirty="0">
                <a:latin typeface="Calibri" panose="020F0502020204030204" pitchFamily="34" charset="0"/>
                <a:ea typeface="Calibri" panose="020F0502020204030204" pitchFamily="34" charset="0"/>
                <a:cs typeface="Times New Roman" panose="02020603050405020304" pitchFamily="18" charset="0"/>
              </a:rPr>
              <a:t>Le merveilleux et les sentiments exaltés</a:t>
            </a:r>
            <a:r>
              <a:rPr lang="fr-FR" sz="3200" dirty="0">
                <a:latin typeface="Calibri" panose="020F0502020204030204" pitchFamily="34" charset="0"/>
                <a:ea typeface="Calibri" panose="020F0502020204030204" pitchFamily="34" charset="0"/>
                <a:cs typeface="Times New Roman" panose="02020603050405020304" pitchFamily="18" charset="0"/>
              </a:rPr>
              <a:t>, en particulier tout ce qui a trait à l’amour et éloigne l’action de la vraisemblance</a:t>
            </a:r>
          </a:p>
          <a:p>
            <a:pPr marL="342900" lvl="0" indent="-342900" algn="just">
              <a:lnSpc>
                <a:spcPct val="107000"/>
              </a:lnSpc>
              <a:spcAft>
                <a:spcPts val="0"/>
              </a:spcAft>
              <a:buFont typeface="Calibri" panose="020F0502020204030204" pitchFamily="34" charset="0"/>
              <a:buChar char="-"/>
            </a:pPr>
            <a:r>
              <a:rPr lang="fr-FR" sz="3200" dirty="0">
                <a:latin typeface="Calibri" panose="020F0502020204030204" pitchFamily="34" charset="0"/>
                <a:ea typeface="Calibri" panose="020F0502020204030204" pitchFamily="34" charset="0"/>
                <a:cs typeface="Times New Roman" panose="02020603050405020304" pitchFamily="18" charset="0"/>
              </a:rPr>
              <a:t>Ce qui romanise le genre dramatique et l’éloigne des caractéristiques du genre théâtral : </a:t>
            </a:r>
            <a:r>
              <a:rPr lang="fr-FR" sz="3200" b="1" dirty="0">
                <a:latin typeface="Calibri" panose="020F0502020204030204" pitchFamily="34" charset="0"/>
                <a:ea typeface="Calibri" panose="020F0502020204030204" pitchFamily="34" charset="0"/>
                <a:cs typeface="Times New Roman" panose="02020603050405020304" pitchFamily="18" charset="0"/>
              </a:rPr>
              <a:t>extension temporelle, narration, épisodes empruntés à des romans, hors-scène romanesque.</a:t>
            </a:r>
          </a:p>
        </p:txBody>
      </p:sp>
    </p:spTree>
    <p:extLst>
      <p:ext uri="{BB962C8B-B14F-4D97-AF65-F5344CB8AC3E}">
        <p14:creationId xmlns:p14="http://schemas.microsoft.com/office/powerpoint/2010/main" val="49883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E286B5-3698-4A00-A5A3-85A3FE98754B}"/>
              </a:ext>
            </a:extLst>
          </p:cNvPr>
          <p:cNvSpPr/>
          <p:nvPr/>
        </p:nvSpPr>
        <p:spPr>
          <a:xfrm>
            <a:off x="118294" y="30480"/>
            <a:ext cx="11955411" cy="7294305"/>
          </a:xfrm>
          <a:prstGeom prst="rect">
            <a:avLst/>
          </a:prstGeom>
        </p:spPr>
        <p:txBody>
          <a:bodyPr wrap="square">
            <a:spAutoFit/>
          </a:bodyPr>
          <a:lstStyle/>
          <a:p>
            <a:r>
              <a:rPr lang="fr-FR" sz="2400" b="1" dirty="0"/>
              <a:t>Pour Victor Hugo</a:t>
            </a:r>
          </a:p>
          <a:p>
            <a:pPr algn="just"/>
            <a:endParaRPr lang="fr-FR" sz="2400" dirty="0"/>
          </a:p>
          <a:p>
            <a:pPr algn="just"/>
            <a:r>
              <a:rPr lang="fr-FR" sz="2400" dirty="0"/>
              <a:t>De très nombreux passages des écrits critiques et théoriques de Hugo témoignent de la proximité qu’ont pour lui les deux genres du roman et du drame, qu’il semble penser toujours conjointement. Dès 1823, un article de </a:t>
            </a:r>
            <a:r>
              <a:rPr lang="fr-FR" sz="2400" i="1" dirty="0"/>
              <a:t>La Muse française </a:t>
            </a:r>
            <a:r>
              <a:rPr lang="fr-FR" sz="2400" dirty="0"/>
              <a:t>loue par exemple en Walter Scott l’inventeur du roman dramatique ; en 1832, la note ajoutée à l’édition définitive de </a:t>
            </a:r>
            <a:r>
              <a:rPr lang="fr-FR" sz="2400" i="1" dirty="0"/>
              <a:t>Notre Dame de Paris </a:t>
            </a:r>
            <a:r>
              <a:rPr lang="fr-FR" sz="2400" dirty="0"/>
              <a:t>met en scène, elle, avec insistance une équivalence entre les deux genres. En 1834, Hugo ajoute à son article sur Scott cette note :</a:t>
            </a:r>
          </a:p>
          <a:p>
            <a:pPr algn="just"/>
            <a:endParaRPr lang="fr-FR" sz="2400" dirty="0"/>
          </a:p>
          <a:p>
            <a:pPr algn="just"/>
            <a:r>
              <a:rPr lang="fr-FR" sz="2400" dirty="0"/>
              <a:t>L’épopée a pu être fondue dans le drame, et le résultat, c’est cette merveilleuse nouveauté littéraire qui est une même temps une puissance sociale, le roman.</a:t>
            </a:r>
          </a:p>
          <a:p>
            <a:pPr algn="just"/>
            <a:endParaRPr lang="fr-FR" sz="2400" dirty="0"/>
          </a:p>
          <a:p>
            <a:pPr algn="just" fontAlgn="base"/>
            <a:r>
              <a:rPr lang="fr-FR" sz="2400" dirty="0"/>
              <a:t>En 1840 enfin, la préface des </a:t>
            </a:r>
            <a:r>
              <a:rPr lang="fr-FR" sz="2400" i="1" dirty="0"/>
              <a:t>Rayons et les ombres</a:t>
            </a:r>
            <a:r>
              <a:rPr lang="fr-FR" sz="2400" dirty="0"/>
              <a:t> semble faire du roman une sorte d’approfondissement du drame :</a:t>
            </a:r>
          </a:p>
          <a:p>
            <a:pPr algn="just" fontAlgn="base"/>
            <a:r>
              <a:rPr lang="fr-FR" sz="2400" dirty="0"/>
              <a:t>Quand la peinture du passé descend jusqu’aux détails de la science, quand la peinture de la vie descend jusqu’aux finesses de l’analyse, le drame devient roman. Le roman n’est autre chose que le drame développé en dehors des proportions du théâtre, tantôt par la pensée, tantôt par le cœur.</a:t>
            </a:r>
          </a:p>
          <a:p>
            <a:pPr fontAlgn="base"/>
            <a:endParaRPr lang="fr-FR" dirty="0"/>
          </a:p>
          <a:p>
            <a:endParaRPr lang="fr-FR" dirty="0"/>
          </a:p>
        </p:txBody>
      </p:sp>
    </p:spTree>
    <p:extLst>
      <p:ext uri="{BB962C8B-B14F-4D97-AF65-F5344CB8AC3E}">
        <p14:creationId xmlns:p14="http://schemas.microsoft.com/office/powerpoint/2010/main" val="3851098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32F141-CCEC-4179-87FC-9057EE9F6B52}"/>
              </a:ext>
            </a:extLst>
          </p:cNvPr>
          <p:cNvSpPr/>
          <p:nvPr/>
        </p:nvSpPr>
        <p:spPr>
          <a:xfrm>
            <a:off x="317598" y="212437"/>
            <a:ext cx="11556803" cy="6001643"/>
          </a:xfrm>
          <a:prstGeom prst="rect">
            <a:avLst/>
          </a:prstGeom>
        </p:spPr>
        <p:txBody>
          <a:bodyPr wrap="square">
            <a:spAutoFit/>
          </a:bodyPr>
          <a:lstStyle/>
          <a:p>
            <a:pPr algn="just"/>
            <a:r>
              <a:rPr lang="fr-FR" sz="3200" dirty="0"/>
              <a:t>« La récurrence de ces affirmations justifie à elle seule le fait que la critique parle si souvent, à propos de l’œuvre de Hugo, de romans dramatiques et de drames romanesques . Chacun des deux genres semble en effet, pour Hugo, imprégner l’autre — imprégnation qui s’inscrit d’ailleurs dans la logique du « mélange des genres » si souvent mis en exergue depuis la préface de </a:t>
            </a:r>
            <a:r>
              <a:rPr lang="fr-FR" sz="3200" i="1" dirty="0"/>
              <a:t>Cromwell</a:t>
            </a:r>
            <a:r>
              <a:rPr lang="fr-FR" sz="3200" dirty="0"/>
              <a:t>.</a:t>
            </a:r>
          </a:p>
          <a:p>
            <a:pPr algn="just"/>
            <a:r>
              <a:rPr lang="fr-FR" sz="3200" dirty="0"/>
              <a:t>Pourtant, les citations précédentes montrent qu’en général, Hugo conçoit presque toujours l’interaction du côté du roman : c’est le roman qui intègre le drame, plus que le drame n’est pensé comme romanesque. Il semble donc intéressant de chercher à savoir dans quelle mesure il est ou non pertinent de parler de drame romanesque à propos d’Hernani . »</a:t>
            </a:r>
          </a:p>
        </p:txBody>
      </p:sp>
    </p:spTree>
    <p:extLst>
      <p:ext uri="{BB962C8B-B14F-4D97-AF65-F5344CB8AC3E}">
        <p14:creationId xmlns:p14="http://schemas.microsoft.com/office/powerpoint/2010/main" val="232450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97BC21-6024-4D47-8342-14BC2F1E37DB}"/>
              </a:ext>
            </a:extLst>
          </p:cNvPr>
          <p:cNvSpPr/>
          <p:nvPr/>
        </p:nvSpPr>
        <p:spPr>
          <a:xfrm>
            <a:off x="396536" y="2905780"/>
            <a:ext cx="11398928" cy="523220"/>
          </a:xfrm>
          <a:prstGeom prst="rect">
            <a:avLst/>
          </a:prstGeom>
        </p:spPr>
        <p:txBody>
          <a:bodyPr wrap="square">
            <a:spAutoFit/>
          </a:bodyPr>
          <a:lstStyle/>
          <a:p>
            <a:pPr algn="ctr"/>
            <a:r>
              <a:rPr lang="fr-FR" sz="2800" b="1" dirty="0"/>
              <a:t>I Les liens entre le genre dramatique et le romanesque dans le drame</a:t>
            </a:r>
          </a:p>
        </p:txBody>
      </p:sp>
    </p:spTree>
    <p:extLst>
      <p:ext uri="{BB962C8B-B14F-4D97-AF65-F5344CB8AC3E}">
        <p14:creationId xmlns:p14="http://schemas.microsoft.com/office/powerpoint/2010/main" val="71992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8CCDC5-A975-4AAC-B5DE-A1E60DC4EDC6}"/>
              </a:ext>
            </a:extLst>
          </p:cNvPr>
          <p:cNvSpPr/>
          <p:nvPr/>
        </p:nvSpPr>
        <p:spPr>
          <a:xfrm>
            <a:off x="147961" y="1161625"/>
            <a:ext cx="11896077" cy="5724644"/>
          </a:xfrm>
          <a:prstGeom prst="rect">
            <a:avLst/>
          </a:prstGeom>
        </p:spPr>
        <p:txBody>
          <a:bodyPr wrap="square">
            <a:spAutoFit/>
          </a:bodyPr>
          <a:lstStyle/>
          <a:p>
            <a:pPr marL="342900" indent="-342900" algn="just">
              <a:buAutoNum type="arabicPeriod"/>
            </a:pPr>
            <a:r>
              <a:rPr lang="fr-FR" sz="2800" b="1" dirty="0"/>
              <a:t>La théorie du drame inscrit la romanisation du dramatique</a:t>
            </a:r>
          </a:p>
          <a:p>
            <a:pPr algn="just"/>
            <a:endParaRPr lang="fr-FR" sz="3200" dirty="0"/>
          </a:p>
          <a:p>
            <a:pPr algn="just"/>
            <a:r>
              <a:rPr lang="fr-FR" sz="3200" dirty="0"/>
              <a:t>Diderot a écrit deux textes majeurs et fonde ainsi le genre du drame bourgeois. Il s'agit des </a:t>
            </a:r>
            <a:r>
              <a:rPr lang="fr-FR" sz="3200" i="1" dirty="0"/>
              <a:t>Entretiens sur le Fils naturel</a:t>
            </a:r>
            <a:r>
              <a:rPr lang="fr-FR" sz="3200" dirty="0"/>
              <a:t> (1757) et d'un discours intitulé </a:t>
            </a:r>
            <a:r>
              <a:rPr lang="fr-FR" sz="3200" i="1" dirty="0"/>
              <a:t>De La Poésie dramatique</a:t>
            </a:r>
            <a:r>
              <a:rPr lang="fr-FR" sz="3200" dirty="0"/>
              <a:t> (1758). Dans ces textes il refonde les buts que se fixent les dramaturges au nom de la recherche d'une meilleure adaptation du théâtre aux besoins des spectateurs. Pour Diderot </a:t>
            </a:r>
            <a:r>
              <a:rPr lang="fr-FR" sz="3200" b="1" dirty="0"/>
              <a:t>le théâtre doit être le lieu d'expression du vrai. </a:t>
            </a:r>
            <a:r>
              <a:rPr lang="fr-FR" sz="3200" dirty="0"/>
              <a:t>Ce vrai correspond au vécu réel des spectateurs dans leur vie personnelle. Son théâtre est donc un </a:t>
            </a:r>
            <a:r>
              <a:rPr lang="fr-FR" sz="3200" b="1" dirty="0"/>
              <a:t>théâtre bourgeois, faisant valoir une morale bourgeoise</a:t>
            </a:r>
            <a:r>
              <a:rPr lang="fr-FR" sz="3200" dirty="0"/>
              <a:t>.</a:t>
            </a:r>
          </a:p>
          <a:p>
            <a:pPr algn="just"/>
            <a:endParaRPr lang="fr-FR" dirty="0"/>
          </a:p>
        </p:txBody>
      </p:sp>
    </p:spTree>
    <p:extLst>
      <p:ext uri="{BB962C8B-B14F-4D97-AF65-F5344CB8AC3E}">
        <p14:creationId xmlns:p14="http://schemas.microsoft.com/office/powerpoint/2010/main" val="31292079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4132</TotalTime>
  <Words>2527</Words>
  <Application>Microsoft Office PowerPoint</Application>
  <PresentationFormat>Grand écran</PresentationFormat>
  <Paragraphs>435</Paragraphs>
  <Slides>42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42</vt:i4>
      </vt:variant>
    </vt:vector>
  </HeadingPairs>
  <TitlesOfParts>
    <vt:vector size="47" baseType="lpstr">
      <vt:lpstr>Arial</vt:lpstr>
      <vt:lpstr>Calibri</vt:lpstr>
      <vt:lpstr>Calibri Light</vt:lpstr>
      <vt:lpstr>Times New Roman</vt:lpstr>
      <vt:lpstr>Thème Office</vt:lpstr>
      <vt:lpstr>Le romanesque d’Hernani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L’invraisemblable romanesque  Le texte parfois va du côté du rêve ou du féérique, comme quand Hernani évoque son enfance, immédiatement associée au conte de fée: « […] Moi, je suis pauvre, et n’eus Tout enfant, que les bois où je fuyais pieds nus » Le roi est dans ce cadre perçu comme une sorte d’ogre. Hernani apparaît d’emblée sous le trait du bandit, personnage typique du roman d’aventures, à la scène 2 de l’acte I, quand Dona Sol prétend le suivre: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romanesque d’Hernani</dc:title>
  <dc:creator>M B</dc:creator>
  <cp:lastModifiedBy>M B</cp:lastModifiedBy>
  <cp:revision>24</cp:revision>
  <dcterms:created xsi:type="dcterms:W3CDTF">2019-03-15T10:30:42Z</dcterms:created>
  <dcterms:modified xsi:type="dcterms:W3CDTF">2019-03-21T14:11:35Z</dcterms:modified>
</cp:coreProperties>
</file>