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4" r:id="rId8"/>
    <p:sldId id="262" r:id="rId9"/>
    <p:sldId id="263" r:id="rId10"/>
    <p:sldId id="265" r:id="rId11"/>
    <p:sldId id="266" r:id="rId12"/>
    <p:sldId id="285" r:id="rId13"/>
    <p:sldId id="274" r:id="rId14"/>
    <p:sldId id="277" r:id="rId15"/>
    <p:sldId id="268" r:id="rId16"/>
    <p:sldId id="281" r:id="rId17"/>
    <p:sldId id="279" r:id="rId18"/>
    <p:sldId id="288" r:id="rId19"/>
    <p:sldId id="269" r:id="rId20"/>
    <p:sldId id="280" r:id="rId21"/>
    <p:sldId id="278" r:id="rId22"/>
    <p:sldId id="267" r:id="rId23"/>
    <p:sldId id="270" r:id="rId24"/>
    <p:sldId id="271" r:id="rId25"/>
    <p:sldId id="283" r:id="rId26"/>
    <p:sldId id="282" r:id="rId27"/>
    <p:sldId id="290" r:id="rId28"/>
    <p:sldId id="276" r:id="rId29"/>
    <p:sldId id="275" r:id="rId30"/>
    <p:sldId id="287" r:id="rId31"/>
    <p:sldId id="286" r:id="rId32"/>
    <p:sldId id="289"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02/04/2019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80479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02/04/2019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65314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02/04/2019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610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02/04/2019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7631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02/04/2019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94275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t>02/04/2019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7572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t>02/04/2019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62580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t>02/04/2019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1610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02/04/2019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94557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02/04/2019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9398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02/04/2019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62597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02/04/2019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5386081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hoto.brigitteenguerand.com/media/s/965/9652/hernani_060_550_550.jpg"/>
          <p:cNvPicPr>
            <a:picLocks noChangeAspect="1" noChangeArrowheads="1"/>
          </p:cNvPicPr>
          <p:nvPr/>
        </p:nvPicPr>
        <p:blipFill rotWithShape="1">
          <a:blip r:embed="rId2">
            <a:extLst>
              <a:ext uri="{28A0092B-C50C-407E-A947-70E740481C1C}">
                <a14:useLocalDpi xmlns:a14="http://schemas.microsoft.com/office/drawing/2010/main" val="0"/>
              </a:ext>
            </a:extLst>
          </a:blip>
          <a:srcRect r="10544"/>
          <a:stretch/>
        </p:blipFill>
        <p:spPr bwMode="auto">
          <a:xfrm>
            <a:off x="-1" y="2169"/>
            <a:ext cx="9216201" cy="685583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0" y="114044"/>
            <a:ext cx="8964488" cy="1569660"/>
          </a:xfrm>
          <a:prstGeom prst="rect">
            <a:avLst/>
          </a:prstGeom>
          <a:noFill/>
        </p:spPr>
        <p:txBody>
          <a:bodyPr wrap="square" rtlCol="0">
            <a:spAutoFit/>
          </a:bodyPr>
          <a:lstStyle/>
          <a:p>
            <a:r>
              <a:rPr lang="fr-FR" sz="2400" b="1" dirty="0" smtClean="0">
                <a:solidFill>
                  <a:schemeClr val="bg1"/>
                </a:solidFill>
              </a:rPr>
              <a:t>Mettre en scène </a:t>
            </a:r>
            <a:r>
              <a:rPr lang="fr-FR" sz="2400" b="1" i="1" dirty="0" smtClean="0">
                <a:solidFill>
                  <a:schemeClr val="bg1"/>
                </a:solidFill>
              </a:rPr>
              <a:t>Hernani</a:t>
            </a:r>
            <a:r>
              <a:rPr lang="fr-FR" sz="2400" b="1" dirty="0" smtClean="0">
                <a:solidFill>
                  <a:schemeClr val="bg1"/>
                </a:solidFill>
              </a:rPr>
              <a:t> :  temps de l’histoire, temps de la création, temps de la représentation. </a:t>
            </a:r>
          </a:p>
          <a:p>
            <a:r>
              <a:rPr lang="fr-FR" sz="2400" b="1" i="1" dirty="0" smtClean="0">
                <a:solidFill>
                  <a:schemeClr val="bg1"/>
                </a:solidFill>
              </a:rPr>
              <a:t>De quelle manière les choix de mise en scène </a:t>
            </a:r>
          </a:p>
          <a:p>
            <a:r>
              <a:rPr lang="fr-FR" sz="2400" b="1" i="1" dirty="0" smtClean="0">
                <a:solidFill>
                  <a:schemeClr val="bg1"/>
                </a:solidFill>
              </a:rPr>
              <a:t>construisent-ils  le rapport au temps ?</a:t>
            </a:r>
            <a:endParaRPr lang="fr-FR" sz="2400" b="1" i="1" dirty="0">
              <a:solidFill>
                <a:schemeClr val="bg1"/>
              </a:solidFill>
            </a:endParaRPr>
          </a:p>
        </p:txBody>
      </p:sp>
      <p:sp>
        <p:nvSpPr>
          <p:cNvPr id="3" name="ZoneTexte 2"/>
          <p:cNvSpPr txBox="1"/>
          <p:nvPr/>
        </p:nvSpPr>
        <p:spPr>
          <a:xfrm>
            <a:off x="0" y="4610745"/>
            <a:ext cx="2448272" cy="923330"/>
          </a:xfrm>
          <a:prstGeom prst="rect">
            <a:avLst/>
          </a:prstGeom>
          <a:noFill/>
        </p:spPr>
        <p:txBody>
          <a:bodyPr wrap="square" rtlCol="0">
            <a:spAutoFit/>
          </a:bodyPr>
          <a:lstStyle/>
          <a:p>
            <a:r>
              <a:rPr lang="fr-FR" b="1" dirty="0" smtClean="0">
                <a:solidFill>
                  <a:schemeClr val="bg1"/>
                </a:solidFill>
              </a:rPr>
              <a:t>Cordées de la réussite . </a:t>
            </a:r>
          </a:p>
          <a:p>
            <a:r>
              <a:rPr lang="fr-FR" b="1" dirty="0" smtClean="0">
                <a:solidFill>
                  <a:schemeClr val="bg1"/>
                </a:solidFill>
              </a:rPr>
              <a:t>Mana et Cayenne, mars-avril 2019.</a:t>
            </a:r>
            <a:endParaRPr lang="fr-FR" b="1" dirty="0">
              <a:solidFill>
                <a:schemeClr val="bg1"/>
              </a:solidFill>
            </a:endParaRPr>
          </a:p>
        </p:txBody>
      </p:sp>
    </p:spTree>
    <p:extLst>
      <p:ext uri="{BB962C8B-B14F-4D97-AF65-F5344CB8AC3E}">
        <p14:creationId xmlns:p14="http://schemas.microsoft.com/office/powerpoint/2010/main" val="3787594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320" y="216184"/>
            <a:ext cx="8712968" cy="5909310"/>
          </a:xfrm>
          <a:prstGeom prst="rect">
            <a:avLst/>
          </a:prstGeom>
          <a:noFill/>
        </p:spPr>
        <p:txBody>
          <a:bodyPr wrap="square" rtlCol="0">
            <a:spAutoFit/>
          </a:bodyPr>
          <a:lstStyle/>
          <a:p>
            <a:pPr algn="ctr"/>
            <a:r>
              <a:rPr lang="fr-FR" sz="2400" b="1" dirty="0" smtClean="0">
                <a:solidFill>
                  <a:srgbClr val="0060A8"/>
                </a:solidFill>
              </a:rPr>
              <a:t>La fidélité à la pièce passe-t-elle par les didascalies ? </a:t>
            </a:r>
          </a:p>
          <a:p>
            <a:pPr algn="ctr"/>
            <a:endParaRPr lang="fr-FR" sz="2400" b="1" dirty="0">
              <a:solidFill>
                <a:srgbClr val="0060A8"/>
              </a:solidFill>
            </a:endParaRPr>
          </a:p>
          <a:p>
            <a:pPr algn="just"/>
            <a:r>
              <a:rPr lang="fr-FR" sz="2200" b="1" i="1" dirty="0" smtClean="0">
                <a:solidFill>
                  <a:srgbClr val="0060A8"/>
                </a:solidFill>
              </a:rPr>
              <a:t>Hernani</a:t>
            </a:r>
            <a:r>
              <a:rPr lang="fr-FR" sz="2200" b="1" dirty="0" smtClean="0">
                <a:solidFill>
                  <a:srgbClr val="0060A8"/>
                </a:solidFill>
              </a:rPr>
              <a:t> comporte de très nombreuses et précises didascalies de costumes et de décors, qui inscrivent la pièce dans une forme de pseudo-réalisme historique : l’Espagne du début du XVIe siècle, envisagée de manière pittoresque et « couleur locale » … c’est </a:t>
            </a:r>
            <a:r>
              <a:rPr lang="fr-FR" sz="2200" b="1" dirty="0" smtClean="0">
                <a:solidFill>
                  <a:srgbClr val="FF0000"/>
                </a:solidFill>
              </a:rPr>
              <a:t>une Espagne en fait revisitée par le regard romantique, c’est le temps de la fiction.</a:t>
            </a:r>
          </a:p>
          <a:p>
            <a:pPr algn="just"/>
            <a:endParaRPr lang="fr-FR" sz="2200" b="1" dirty="0">
              <a:solidFill>
                <a:srgbClr val="0060A8"/>
              </a:solidFill>
            </a:endParaRPr>
          </a:p>
          <a:p>
            <a:pPr algn="just"/>
            <a:r>
              <a:rPr lang="fr-FR" sz="2200" b="1" dirty="0" smtClean="0">
                <a:solidFill>
                  <a:srgbClr val="0060A8"/>
                </a:solidFill>
              </a:rPr>
              <a:t>Cette esthétique est celle qui va prévaloir au XIXe siècle, les spectateurs étant amateurs de grands décors, de costumes chamarrés, correspondant à un imaginaire espagnol que symbolise bien, également, l’opéra français le plus populaire et le plus représenté, le </a:t>
            </a:r>
            <a:r>
              <a:rPr lang="fr-FR" sz="2200" b="1" i="1" dirty="0" smtClean="0">
                <a:solidFill>
                  <a:srgbClr val="0060A8"/>
                </a:solidFill>
              </a:rPr>
              <a:t>Carmen</a:t>
            </a:r>
            <a:r>
              <a:rPr lang="fr-FR" sz="2200" b="1" dirty="0" smtClean="0">
                <a:solidFill>
                  <a:srgbClr val="0060A8"/>
                </a:solidFill>
              </a:rPr>
              <a:t> de Georges Bizet.</a:t>
            </a:r>
          </a:p>
          <a:p>
            <a:pPr algn="just"/>
            <a:endParaRPr lang="fr-FR" sz="2200" b="1" dirty="0">
              <a:solidFill>
                <a:srgbClr val="0060A8"/>
              </a:solidFill>
            </a:endParaRPr>
          </a:p>
          <a:p>
            <a:pPr algn="just"/>
            <a:r>
              <a:rPr lang="fr-FR" sz="2200" b="1" dirty="0" smtClean="0">
                <a:solidFill>
                  <a:srgbClr val="0060A8"/>
                </a:solidFill>
              </a:rPr>
              <a:t>« À </a:t>
            </a:r>
            <a:r>
              <a:rPr lang="fr-FR" sz="2200" b="1" dirty="0">
                <a:solidFill>
                  <a:srgbClr val="0060A8"/>
                </a:solidFill>
              </a:rPr>
              <a:t>grand </a:t>
            </a:r>
            <a:r>
              <a:rPr lang="fr-FR" sz="2200" b="1" dirty="0" smtClean="0">
                <a:solidFill>
                  <a:srgbClr val="0060A8"/>
                </a:solidFill>
              </a:rPr>
              <a:t>renfort de </a:t>
            </a:r>
            <a:r>
              <a:rPr lang="fr-FR" sz="2200" b="1" dirty="0">
                <a:solidFill>
                  <a:srgbClr val="0060A8"/>
                </a:solidFill>
              </a:rPr>
              <a:t>didascalies, Hugo suggère une </a:t>
            </a:r>
            <a:r>
              <a:rPr lang="fr-FR" sz="2200" b="1" dirty="0" smtClean="0">
                <a:solidFill>
                  <a:srgbClr val="0060A8"/>
                </a:solidFill>
              </a:rPr>
              <a:t>scénographie réaliste </a:t>
            </a:r>
            <a:r>
              <a:rPr lang="fr-FR" sz="2200" b="1" dirty="0">
                <a:solidFill>
                  <a:srgbClr val="0060A8"/>
                </a:solidFill>
              </a:rPr>
              <a:t>et « meublée </a:t>
            </a:r>
            <a:r>
              <a:rPr lang="fr-FR" sz="2200" b="1" dirty="0" smtClean="0">
                <a:solidFill>
                  <a:srgbClr val="0060A8"/>
                </a:solidFill>
              </a:rPr>
              <a:t>», typique </a:t>
            </a:r>
            <a:r>
              <a:rPr lang="fr-FR" sz="2200" b="1" dirty="0">
                <a:solidFill>
                  <a:srgbClr val="0060A8"/>
                </a:solidFill>
              </a:rPr>
              <a:t>du XIXe siècle</a:t>
            </a:r>
            <a:r>
              <a:rPr lang="fr-FR" sz="2200" b="1" dirty="0" smtClean="0">
                <a:solidFill>
                  <a:srgbClr val="0060A8"/>
                </a:solidFill>
              </a:rPr>
              <a:t>… », explique Nicolas Lormeau (2012), qui revendique quant à </a:t>
            </a:r>
            <a:r>
              <a:rPr lang="fr-FR" sz="2200" b="1" dirty="0" smtClean="0">
                <a:solidFill>
                  <a:srgbClr val="0060A8"/>
                </a:solidFill>
              </a:rPr>
              <a:t>lui, on le verra, </a:t>
            </a:r>
            <a:r>
              <a:rPr lang="fr-FR" sz="2200" b="1" dirty="0" smtClean="0">
                <a:solidFill>
                  <a:srgbClr val="0060A8"/>
                </a:solidFill>
              </a:rPr>
              <a:t>un « plateau nu ».</a:t>
            </a:r>
            <a:endParaRPr lang="fr-FR" sz="2200" b="1" dirty="0">
              <a:solidFill>
                <a:srgbClr val="0060A8"/>
              </a:solidFill>
            </a:endParaRPr>
          </a:p>
          <a:p>
            <a:pPr algn="just"/>
            <a:endParaRPr lang="fr-FR" sz="2200" b="1" dirty="0">
              <a:solidFill>
                <a:srgbClr val="0060A8"/>
              </a:solidFill>
            </a:endParaRPr>
          </a:p>
        </p:txBody>
      </p:sp>
    </p:spTree>
    <p:extLst>
      <p:ext uri="{BB962C8B-B14F-4D97-AF65-F5344CB8AC3E}">
        <p14:creationId xmlns:p14="http://schemas.microsoft.com/office/powerpoint/2010/main" val="195840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320" y="216184"/>
            <a:ext cx="8712968" cy="6678751"/>
          </a:xfrm>
          <a:prstGeom prst="rect">
            <a:avLst/>
          </a:prstGeom>
          <a:noFill/>
          <a:ln>
            <a:solidFill>
              <a:schemeClr val="accent1"/>
            </a:solidFill>
          </a:ln>
        </p:spPr>
        <p:txBody>
          <a:bodyPr wrap="square" rtlCol="0">
            <a:spAutoFit/>
          </a:bodyPr>
          <a:lstStyle/>
          <a:p>
            <a:pPr algn="ctr"/>
            <a:r>
              <a:rPr lang="fr-FR" sz="2400" b="1" dirty="0" smtClean="0">
                <a:solidFill>
                  <a:srgbClr val="0060A8"/>
                </a:solidFill>
              </a:rPr>
              <a:t>Quelques exemples de </a:t>
            </a:r>
            <a:r>
              <a:rPr lang="fr-FR" sz="2400" b="1" dirty="0" smtClean="0">
                <a:solidFill>
                  <a:srgbClr val="0060A8"/>
                </a:solidFill>
              </a:rPr>
              <a:t>ces abondantes didascalies évoquées par le metteur en </a:t>
            </a:r>
            <a:r>
              <a:rPr lang="fr-FR" sz="2400" b="1" dirty="0">
                <a:solidFill>
                  <a:srgbClr val="0060A8"/>
                </a:solidFill>
              </a:rPr>
              <a:t>scène…. </a:t>
            </a:r>
            <a:endParaRPr lang="fr-FR" sz="2400" b="1" dirty="0" smtClean="0">
              <a:solidFill>
                <a:srgbClr val="0060A8"/>
              </a:solidFill>
            </a:endParaRPr>
          </a:p>
          <a:p>
            <a:pPr algn="just"/>
            <a:r>
              <a:rPr lang="fr-FR" sz="2000" b="1" dirty="0" smtClean="0">
                <a:solidFill>
                  <a:srgbClr val="FF0000"/>
                </a:solidFill>
              </a:rPr>
              <a:t>1- Didascalies portant sur les costumes (Acte I). </a:t>
            </a:r>
            <a:endParaRPr lang="fr-FR" sz="2000" b="1" dirty="0">
              <a:solidFill>
                <a:srgbClr val="FF0000"/>
              </a:solidFill>
            </a:endParaRPr>
          </a:p>
          <a:p>
            <a:r>
              <a:rPr lang="fr-FR" sz="2000" b="1" dirty="0" smtClean="0">
                <a:solidFill>
                  <a:srgbClr val="0060A8"/>
                </a:solidFill>
              </a:rPr>
              <a:t>Dona </a:t>
            </a:r>
            <a:r>
              <a:rPr lang="fr-FR" sz="2000" b="1" dirty="0" err="1" smtClean="0">
                <a:solidFill>
                  <a:srgbClr val="0060A8"/>
                </a:solidFill>
              </a:rPr>
              <a:t>Josefa</a:t>
            </a:r>
            <a:r>
              <a:rPr lang="fr-FR" sz="2000" b="1" dirty="0" smtClean="0">
                <a:solidFill>
                  <a:srgbClr val="0060A8"/>
                </a:solidFill>
              </a:rPr>
              <a:t> Duarte, </a:t>
            </a:r>
            <a:r>
              <a:rPr lang="fr-FR" sz="2000" b="1" i="1" dirty="0">
                <a:solidFill>
                  <a:srgbClr val="0060A8"/>
                </a:solidFill>
              </a:rPr>
              <a:t>vieille, en noir, avec le corps de sa jupe cousu de jais à la mode d’Isabelle-la-catholique</a:t>
            </a:r>
            <a:r>
              <a:rPr lang="fr-FR" sz="2000" b="1" dirty="0">
                <a:solidFill>
                  <a:srgbClr val="0060A8"/>
                </a:solidFill>
              </a:rPr>
              <a:t> </a:t>
            </a:r>
            <a:r>
              <a:rPr lang="fr-FR" sz="2000" b="1" dirty="0">
                <a:solidFill>
                  <a:srgbClr val="0060A8"/>
                </a:solidFill>
              </a:rPr>
              <a:t> </a:t>
            </a:r>
            <a:r>
              <a:rPr lang="fr-FR" sz="2000" b="1" dirty="0" smtClean="0">
                <a:solidFill>
                  <a:srgbClr val="0060A8"/>
                </a:solidFill>
              </a:rPr>
              <a:t>(…)</a:t>
            </a:r>
          </a:p>
          <a:p>
            <a:r>
              <a:rPr lang="fr-FR" sz="2000" b="1" i="1" dirty="0" smtClean="0">
                <a:solidFill>
                  <a:srgbClr val="0060A8"/>
                </a:solidFill>
              </a:rPr>
              <a:t> </a:t>
            </a:r>
            <a:r>
              <a:rPr lang="fr-FR" sz="2000" b="1" i="1" dirty="0">
                <a:solidFill>
                  <a:srgbClr val="0060A8"/>
                </a:solidFill>
              </a:rPr>
              <a:t>Il écarte son manteau, et laisse voir un riche costume de velours et de soie à la mode castillane de 1519. </a:t>
            </a:r>
          </a:p>
          <a:p>
            <a:r>
              <a:rPr lang="fr-FR" sz="2000" b="1" i="1" dirty="0" smtClean="0">
                <a:solidFill>
                  <a:srgbClr val="0060A8"/>
                </a:solidFill>
              </a:rPr>
              <a:t>Entre </a:t>
            </a:r>
            <a:r>
              <a:rPr lang="fr-FR" sz="2000" b="1" i="1" dirty="0">
                <a:solidFill>
                  <a:srgbClr val="0060A8"/>
                </a:solidFill>
              </a:rPr>
              <a:t>don Carlos, le manteau sur le visage et le chapeau sur les yeux</a:t>
            </a:r>
            <a:r>
              <a:rPr lang="fr-FR" sz="2000" b="1" i="1" dirty="0" smtClean="0">
                <a:solidFill>
                  <a:srgbClr val="0060A8"/>
                </a:solidFill>
              </a:rPr>
              <a:t>.</a:t>
            </a:r>
          </a:p>
          <a:p>
            <a:r>
              <a:rPr lang="fr-FR" sz="2000" b="1" i="1" dirty="0">
                <a:solidFill>
                  <a:srgbClr val="0060A8"/>
                </a:solidFill>
              </a:rPr>
              <a:t>Entre Hernani. Grand manteau, grand chapeau. Dessous, un costume de montagnard d’Aragon, gris, avec une cuirasse de cuir, une épée, un poignard, et un cor à la ceinture.</a:t>
            </a:r>
            <a:r>
              <a:rPr lang="fr-FR" sz="2000" b="1" dirty="0">
                <a:solidFill>
                  <a:srgbClr val="FF0000"/>
                </a:solidFill>
              </a:rPr>
              <a:t/>
            </a:r>
            <a:br>
              <a:rPr lang="fr-FR" sz="2000" b="1" dirty="0">
                <a:solidFill>
                  <a:srgbClr val="FF0000"/>
                </a:solidFill>
              </a:rPr>
            </a:br>
            <a:r>
              <a:rPr lang="fr-FR" sz="2000" b="1" dirty="0" smtClean="0">
                <a:solidFill>
                  <a:srgbClr val="FF0000"/>
                </a:solidFill>
              </a:rPr>
              <a:t>2- Didascalies portant sur les décors.</a:t>
            </a:r>
          </a:p>
          <a:p>
            <a:pPr algn="just"/>
            <a:r>
              <a:rPr lang="fr-FR" sz="2000" b="1" i="1" dirty="0">
                <a:solidFill>
                  <a:srgbClr val="0060A8"/>
                </a:solidFill>
              </a:rPr>
              <a:t>Un patio du palais de Silva. À gauche, les grands murs du palais, avec une fenêtre à balcon. Au-dessous de la fenêtre, une petite porte. À droite et au fond, des maisons et des rues. — Il est nuit. On voit briller çà et là, aux façades des édifices, quelques fenêtres encore éclairées (Acte II)</a:t>
            </a:r>
          </a:p>
          <a:p>
            <a:pPr algn="just"/>
            <a:endParaRPr lang="fr-FR" sz="2000" b="1" i="1" dirty="0">
              <a:solidFill>
                <a:srgbClr val="0060A8"/>
              </a:solidFill>
            </a:endParaRPr>
          </a:p>
          <a:p>
            <a:pPr algn="just"/>
            <a:r>
              <a:rPr lang="fr-FR" sz="2000" b="1" i="1" dirty="0">
                <a:solidFill>
                  <a:srgbClr val="0060A8"/>
                </a:solidFill>
              </a:rPr>
              <a:t>La galerie des portraits de famille de Silva ; grande salle, dont ces portraits entourés de riches bordures, et surmontés de couronnes ducales et d’écussons dorés, font la décoration. Au fond une haute porte gothique. Entre chaque portrait une panoplie complète, toutes ces armures de siècles différents</a:t>
            </a:r>
            <a:r>
              <a:rPr lang="fr-FR" sz="2000" b="1" i="1" dirty="0" smtClean="0">
                <a:solidFill>
                  <a:srgbClr val="0060A8"/>
                </a:solidFill>
              </a:rPr>
              <a:t>. (Acte III)</a:t>
            </a:r>
            <a:endParaRPr lang="fr-FR" sz="2000" b="1" dirty="0" smtClean="0">
              <a:solidFill>
                <a:srgbClr val="FF0000"/>
              </a:solidFill>
            </a:endParaRPr>
          </a:p>
        </p:txBody>
      </p:sp>
    </p:spTree>
    <p:extLst>
      <p:ext uri="{BB962C8B-B14F-4D97-AF65-F5344CB8AC3E}">
        <p14:creationId xmlns:p14="http://schemas.microsoft.com/office/powerpoint/2010/main" val="845857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hernani costume&quot;"/>
          <p:cNvPicPr>
            <a:picLocks noChangeAspect="1" noChangeArrowheads="1"/>
          </p:cNvPicPr>
          <p:nvPr/>
        </p:nvPicPr>
        <p:blipFill rotWithShape="1">
          <a:blip r:embed="rId2">
            <a:extLst>
              <a:ext uri="{28A0092B-C50C-407E-A947-70E740481C1C}">
                <a14:useLocalDpi xmlns:a14="http://schemas.microsoft.com/office/drawing/2010/main" val="0"/>
              </a:ext>
            </a:extLst>
          </a:blip>
          <a:srcRect l="6818" r="530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252" y="38992"/>
            <a:ext cx="5976664" cy="1323439"/>
          </a:xfrm>
          <a:prstGeom prst="rect">
            <a:avLst/>
          </a:prstGeom>
          <a:noFill/>
        </p:spPr>
        <p:txBody>
          <a:bodyPr wrap="square" rtlCol="0">
            <a:spAutoFit/>
          </a:bodyPr>
          <a:lstStyle/>
          <a:p>
            <a:r>
              <a:rPr lang="fr-FR" sz="2000" b="1" dirty="0">
                <a:solidFill>
                  <a:srgbClr val="FFFF00"/>
                </a:solidFill>
              </a:rPr>
              <a:t>Un exemple de respect littéral d’une didascalie :</a:t>
            </a:r>
          </a:p>
          <a:p>
            <a:r>
              <a:rPr lang="fr-FR" sz="2000" b="1" dirty="0" smtClean="0">
                <a:solidFill>
                  <a:schemeClr val="bg1"/>
                </a:solidFill>
              </a:rPr>
              <a:t>Gustave </a:t>
            </a:r>
            <a:r>
              <a:rPr lang="fr-FR" sz="2000" b="1" dirty="0">
                <a:solidFill>
                  <a:schemeClr val="bg1"/>
                </a:solidFill>
              </a:rPr>
              <a:t>Hippolyte Worms (1836-1910), dans le rôle de Don Carlos dans "Hernani" de Victor </a:t>
            </a:r>
            <a:r>
              <a:rPr lang="fr-FR" sz="2000" b="1" dirty="0" smtClean="0">
                <a:solidFill>
                  <a:schemeClr val="bg1"/>
                </a:solidFill>
              </a:rPr>
              <a:t>Hugo, 1877.</a:t>
            </a:r>
            <a:endParaRPr lang="fr-FR" sz="2000" b="1" dirty="0">
              <a:solidFill>
                <a:schemeClr val="bg1"/>
              </a:solidFill>
            </a:endParaRPr>
          </a:p>
          <a:p>
            <a:endParaRPr lang="fr-FR" sz="2000" b="1" dirty="0">
              <a:solidFill>
                <a:schemeClr val="bg1"/>
              </a:solidFill>
            </a:endParaRPr>
          </a:p>
        </p:txBody>
      </p:sp>
      <p:sp>
        <p:nvSpPr>
          <p:cNvPr id="3" name="ZoneTexte 2"/>
          <p:cNvSpPr txBox="1"/>
          <p:nvPr/>
        </p:nvSpPr>
        <p:spPr>
          <a:xfrm>
            <a:off x="3311860" y="4511154"/>
            <a:ext cx="2340260" cy="2308324"/>
          </a:xfrm>
          <a:prstGeom prst="rect">
            <a:avLst/>
          </a:prstGeom>
          <a:noFill/>
        </p:spPr>
        <p:txBody>
          <a:bodyPr wrap="square" rtlCol="0">
            <a:spAutoFit/>
          </a:bodyPr>
          <a:lstStyle/>
          <a:p>
            <a:pPr algn="ctr"/>
            <a:r>
              <a:rPr lang="fr-FR" b="1" i="1" dirty="0" smtClean="0">
                <a:solidFill>
                  <a:schemeClr val="bg1"/>
                </a:solidFill>
              </a:rPr>
              <a:t>Don </a:t>
            </a:r>
            <a:r>
              <a:rPr lang="fr-FR" b="1" i="1" dirty="0" smtClean="0">
                <a:solidFill>
                  <a:schemeClr val="bg1"/>
                </a:solidFill>
              </a:rPr>
              <a:t>Carlos s’avance à pas lents,  la main gauche sur le pommeau de son épée, … et fixe sur le vieux Duc un œil de défiance et de colère… (III, 6)</a:t>
            </a:r>
            <a:endParaRPr lang="fr-FR" b="1" i="1" dirty="0">
              <a:solidFill>
                <a:schemeClr val="bg1"/>
              </a:solidFill>
            </a:endParaRPr>
          </a:p>
        </p:txBody>
      </p:sp>
      <p:sp>
        <p:nvSpPr>
          <p:cNvPr id="4" name="ZoneTexte 3"/>
          <p:cNvSpPr txBox="1"/>
          <p:nvPr/>
        </p:nvSpPr>
        <p:spPr>
          <a:xfrm>
            <a:off x="2995584" y="1609371"/>
            <a:ext cx="1998222" cy="646331"/>
          </a:xfrm>
          <a:prstGeom prst="rect">
            <a:avLst/>
          </a:prstGeom>
          <a:noFill/>
        </p:spPr>
        <p:txBody>
          <a:bodyPr wrap="square" rtlCol="0">
            <a:spAutoFit/>
          </a:bodyPr>
          <a:lstStyle/>
          <a:p>
            <a:r>
              <a:rPr lang="fr-FR" b="1" i="1" dirty="0" smtClean="0">
                <a:solidFill>
                  <a:srgbClr val="FFFF00"/>
                </a:solidFill>
              </a:rPr>
              <a:t>« œil </a:t>
            </a:r>
            <a:r>
              <a:rPr lang="fr-FR" b="1" i="1" dirty="0">
                <a:solidFill>
                  <a:srgbClr val="FFFF00"/>
                </a:solidFill>
              </a:rPr>
              <a:t>de défiance et de </a:t>
            </a:r>
            <a:r>
              <a:rPr lang="fr-FR" b="1" i="1" dirty="0" smtClean="0">
                <a:solidFill>
                  <a:srgbClr val="FFFF00"/>
                </a:solidFill>
              </a:rPr>
              <a:t>colère »</a:t>
            </a:r>
            <a:endParaRPr lang="fr-FR" dirty="0">
              <a:solidFill>
                <a:srgbClr val="FFFF00"/>
              </a:solidFill>
            </a:endParaRPr>
          </a:p>
        </p:txBody>
      </p:sp>
      <p:cxnSp>
        <p:nvCxnSpPr>
          <p:cNvPr id="6" name="Connecteur droit avec flèche 5"/>
          <p:cNvCxnSpPr/>
          <p:nvPr/>
        </p:nvCxnSpPr>
        <p:spPr>
          <a:xfrm flipH="1" flipV="1">
            <a:off x="2166183" y="1720098"/>
            <a:ext cx="799848" cy="159721"/>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779912" y="2812748"/>
            <a:ext cx="2737511" cy="646331"/>
          </a:xfrm>
          <a:prstGeom prst="rect">
            <a:avLst/>
          </a:prstGeom>
        </p:spPr>
        <p:txBody>
          <a:bodyPr wrap="square">
            <a:spAutoFit/>
          </a:bodyPr>
          <a:lstStyle/>
          <a:p>
            <a:r>
              <a:rPr lang="fr-FR" b="1" i="1" dirty="0">
                <a:solidFill>
                  <a:srgbClr val="FFFF00"/>
                </a:solidFill>
              </a:rPr>
              <a:t>main gauche sur le pommeau de son épée, </a:t>
            </a:r>
            <a:endParaRPr lang="fr-FR" dirty="0">
              <a:solidFill>
                <a:srgbClr val="FFFF00"/>
              </a:solidFill>
            </a:endParaRPr>
          </a:p>
        </p:txBody>
      </p:sp>
      <p:cxnSp>
        <p:nvCxnSpPr>
          <p:cNvPr id="12" name="Connecteur droit avec flèche 11"/>
          <p:cNvCxnSpPr/>
          <p:nvPr/>
        </p:nvCxnSpPr>
        <p:spPr>
          <a:xfrm flipH="1">
            <a:off x="3184009" y="3135913"/>
            <a:ext cx="595903" cy="1661240"/>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625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allica.bnf.fr/ark:/12148/btv1b8406126h/f4"/>
          <p:cNvPicPr>
            <a:picLocks noChangeAspect="1" noChangeArrowheads="1"/>
          </p:cNvPicPr>
          <p:nvPr/>
        </p:nvPicPr>
        <p:blipFill rotWithShape="1">
          <a:blip r:embed="rId2">
            <a:extLst>
              <a:ext uri="{28A0092B-C50C-407E-A947-70E740481C1C}">
                <a14:useLocalDpi xmlns:a14="http://schemas.microsoft.com/office/drawing/2010/main" val="0"/>
              </a:ext>
            </a:extLst>
          </a:blip>
          <a:srcRect l="8236" t="5496" r="7206" b="11941"/>
          <a:stretch/>
        </p:blipFill>
        <p:spPr bwMode="auto">
          <a:xfrm>
            <a:off x="-86354" y="67855"/>
            <a:ext cx="9230354" cy="679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34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gallica.bnf.fr/ark:/12148/btv1b8406126h/f8"/>
          <p:cNvPicPr>
            <a:picLocks noChangeAspect="1" noChangeArrowheads="1"/>
          </p:cNvPicPr>
          <p:nvPr/>
        </p:nvPicPr>
        <p:blipFill rotWithShape="1">
          <a:blip r:embed="rId2">
            <a:extLst>
              <a:ext uri="{28A0092B-C50C-407E-A947-70E740481C1C}">
                <a14:useLocalDpi xmlns:a14="http://schemas.microsoft.com/office/drawing/2010/main" val="0"/>
              </a:ext>
            </a:extLst>
          </a:blip>
          <a:srcRect l="7968" t="4459" r="8617" b="10603"/>
          <a:stretch/>
        </p:blipFill>
        <p:spPr bwMode="auto">
          <a:xfrm>
            <a:off x="467544" y="155470"/>
            <a:ext cx="4530080" cy="658589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300192" y="216184"/>
            <a:ext cx="2376264" cy="4401205"/>
          </a:xfrm>
          <a:prstGeom prst="rect">
            <a:avLst/>
          </a:prstGeom>
          <a:noFill/>
        </p:spPr>
        <p:txBody>
          <a:bodyPr wrap="square" rtlCol="0">
            <a:spAutoFit/>
          </a:bodyPr>
          <a:lstStyle/>
          <a:p>
            <a:pPr algn="ctr"/>
            <a:r>
              <a:rPr lang="fr-FR" sz="2400" b="1" dirty="0" smtClean="0">
                <a:solidFill>
                  <a:srgbClr val="0060A8"/>
                </a:solidFill>
              </a:rPr>
              <a:t>Costume de Dona Sol, pour la création en 1830</a:t>
            </a:r>
            <a:r>
              <a:rPr lang="fr-FR" sz="2400" b="1" dirty="0" smtClean="0">
                <a:solidFill>
                  <a:srgbClr val="0060A8"/>
                </a:solidFill>
              </a:rPr>
              <a:t>.</a:t>
            </a:r>
          </a:p>
          <a:p>
            <a:pPr algn="ctr"/>
            <a:endParaRPr lang="fr-FR" sz="2400" b="1" dirty="0">
              <a:solidFill>
                <a:srgbClr val="0060A8"/>
              </a:solidFill>
            </a:endParaRPr>
          </a:p>
          <a:p>
            <a:pPr algn="ctr"/>
            <a:endParaRPr lang="fr-FR" sz="2400" b="1" dirty="0" smtClean="0">
              <a:solidFill>
                <a:srgbClr val="0060A8"/>
              </a:solidFill>
            </a:endParaRPr>
          </a:p>
          <a:p>
            <a:pPr algn="ctr"/>
            <a:r>
              <a:rPr lang="fr-FR" sz="2000" b="1" dirty="0" smtClean="0">
                <a:solidFill>
                  <a:srgbClr val="0060A8"/>
                </a:solidFill>
              </a:rPr>
              <a:t>On sait que les costumes étaient « recyclés » d’une pièce du répertoire à une autre… Là aussi, le facteur économique est important.</a:t>
            </a:r>
            <a:endParaRPr lang="fr-FR" sz="2000" b="1" dirty="0" smtClean="0">
              <a:solidFill>
                <a:srgbClr val="0060A8"/>
              </a:solidFill>
            </a:endParaRPr>
          </a:p>
        </p:txBody>
      </p:sp>
    </p:spTree>
    <p:extLst>
      <p:ext uri="{BB962C8B-B14F-4D97-AF65-F5344CB8AC3E}">
        <p14:creationId xmlns:p14="http://schemas.microsoft.com/office/powerpoint/2010/main" val="1054934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00192" y="216184"/>
            <a:ext cx="2520280" cy="6309420"/>
          </a:xfrm>
          <a:prstGeom prst="rect">
            <a:avLst/>
          </a:prstGeom>
          <a:noFill/>
        </p:spPr>
        <p:txBody>
          <a:bodyPr wrap="square" rtlCol="0">
            <a:spAutoFit/>
          </a:bodyPr>
          <a:lstStyle/>
          <a:p>
            <a:pPr algn="ctr"/>
            <a:r>
              <a:rPr lang="fr-FR" sz="2400" b="1" dirty="0" smtClean="0">
                <a:solidFill>
                  <a:srgbClr val="0060A8"/>
                </a:solidFill>
              </a:rPr>
              <a:t>Reprise de </a:t>
            </a:r>
          </a:p>
          <a:p>
            <a:pPr algn="ctr"/>
            <a:r>
              <a:rPr lang="fr-FR" sz="2400" b="1" dirty="0" smtClean="0">
                <a:solidFill>
                  <a:srgbClr val="0060A8"/>
                </a:solidFill>
              </a:rPr>
              <a:t>1877.</a:t>
            </a:r>
          </a:p>
          <a:p>
            <a:pPr algn="ctr"/>
            <a:r>
              <a:rPr lang="fr-FR" sz="2400" b="1" dirty="0" smtClean="0">
                <a:solidFill>
                  <a:srgbClr val="0060A8"/>
                </a:solidFill>
              </a:rPr>
              <a:t>Sarah Bernhardt et </a:t>
            </a:r>
          </a:p>
          <a:p>
            <a:pPr algn="ctr"/>
            <a:r>
              <a:rPr lang="fr-FR" sz="2400" b="1" dirty="0" smtClean="0">
                <a:solidFill>
                  <a:srgbClr val="0060A8"/>
                </a:solidFill>
              </a:rPr>
              <a:t>Mounet-Sully. </a:t>
            </a:r>
          </a:p>
          <a:p>
            <a:pPr algn="ctr"/>
            <a:endParaRPr lang="fr-FR" sz="2400" b="1" dirty="0">
              <a:solidFill>
                <a:srgbClr val="0060A8"/>
              </a:solidFill>
            </a:endParaRPr>
          </a:p>
          <a:p>
            <a:pPr algn="ctr"/>
            <a:r>
              <a:rPr lang="fr-FR" sz="2400" b="1" dirty="0" smtClean="0">
                <a:solidFill>
                  <a:srgbClr val="0060A8"/>
                </a:solidFill>
              </a:rPr>
              <a:t>Cette mise en scène ne recule pas devant les aspects mélodramatiques de l’œuvre, comme en </a:t>
            </a:r>
            <a:r>
              <a:rPr lang="fr-FR" sz="2400" b="1" dirty="0" smtClean="0">
                <a:solidFill>
                  <a:srgbClr val="0060A8"/>
                </a:solidFill>
              </a:rPr>
              <a:t>témoigne cette gravure.</a:t>
            </a:r>
            <a:endParaRPr lang="fr-FR" sz="2400" b="1" dirty="0" smtClean="0">
              <a:solidFill>
                <a:srgbClr val="0060A8"/>
              </a:solidFill>
            </a:endParaRPr>
          </a:p>
          <a:p>
            <a:pPr algn="ctr"/>
            <a:endParaRPr lang="fr-FR" sz="2200" b="1" dirty="0">
              <a:solidFill>
                <a:srgbClr val="0060A8"/>
              </a:solidFill>
            </a:endParaRPr>
          </a:p>
          <a:p>
            <a:pPr algn="just"/>
            <a:endParaRPr lang="fr-FR" sz="2200" b="1" dirty="0">
              <a:solidFill>
                <a:srgbClr val="0060A8"/>
              </a:solidFill>
            </a:endParaRPr>
          </a:p>
        </p:txBody>
      </p:sp>
      <p:pic>
        <p:nvPicPr>
          <p:cNvPr id="1026" name="Picture 2" descr="https://i1.wp.com/libretheatre.fr/wp-content/uploads/2016/08/hernani_acte2.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2" r="5925" b="8235"/>
          <a:stretch/>
        </p:blipFill>
        <p:spPr bwMode="auto">
          <a:xfrm>
            <a:off x="415636" y="40096"/>
            <a:ext cx="5236484" cy="660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87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7087"/>
            <a:ext cx="8064895" cy="63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236296" y="5013176"/>
            <a:ext cx="1440160" cy="1200329"/>
          </a:xfrm>
          <a:prstGeom prst="rect">
            <a:avLst/>
          </a:prstGeom>
          <a:noFill/>
        </p:spPr>
        <p:txBody>
          <a:bodyPr wrap="square" rtlCol="0">
            <a:spAutoFit/>
          </a:bodyPr>
          <a:lstStyle/>
          <a:p>
            <a:r>
              <a:rPr lang="fr-FR" b="1" dirty="0" smtClean="0">
                <a:solidFill>
                  <a:srgbClr val="FFFF00"/>
                </a:solidFill>
              </a:rPr>
              <a:t>Costume présenté sur la diapo suivante</a:t>
            </a:r>
            <a:endParaRPr lang="fr-FR" b="1" dirty="0">
              <a:solidFill>
                <a:srgbClr val="FFFF00"/>
              </a:solidFill>
            </a:endParaRPr>
          </a:p>
        </p:txBody>
      </p:sp>
    </p:spTree>
    <p:extLst>
      <p:ext uri="{BB962C8B-B14F-4D97-AF65-F5344CB8AC3E}">
        <p14:creationId xmlns:p14="http://schemas.microsoft.com/office/powerpoint/2010/main" val="1487720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s://www.lettresvolees.fr/hernani/images/Hossein_2.jpg"/>
          <p:cNvSpPr>
            <a:spLocks noChangeAspect="1" noChangeArrowheads="1"/>
          </p:cNvSpPr>
          <p:nvPr/>
        </p:nvSpPr>
        <p:spPr bwMode="auto">
          <a:xfrm>
            <a:off x="307975" y="-1722438"/>
            <a:ext cx="5715000" cy="3914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https://www.lettresvolees.fr/hernani/images/Hossein_2.jpg"/>
          <p:cNvSpPr>
            <a:spLocks noChangeAspect="1" noChangeArrowheads="1"/>
          </p:cNvSpPr>
          <p:nvPr/>
        </p:nvSpPr>
        <p:spPr bwMode="auto">
          <a:xfrm>
            <a:off x="460375" y="1779392"/>
            <a:ext cx="5715000" cy="3914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https://www.lettresvolees.fr/hernani/images/Hossein_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https://www.lettresvolees.fr/hernani/images/Costume_Casile.jpg"/>
          <p:cNvSpPr>
            <a:spLocks noChangeAspect="1" noChangeArrowheads="1"/>
          </p:cNvSpPr>
          <p:nvPr/>
        </p:nvSpPr>
        <p:spPr bwMode="auto">
          <a:xfrm>
            <a:off x="155575" y="-1614488"/>
            <a:ext cx="2381250" cy="3371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https://www.lettresvolees.fr/hernani/images/Costume_Casile_2.jpg"/>
          <p:cNvSpPr>
            <a:spLocks noChangeAspect="1" noChangeArrowheads="1"/>
          </p:cNvSpPr>
          <p:nvPr/>
        </p:nvSpPr>
        <p:spPr bwMode="auto">
          <a:xfrm>
            <a:off x="155575" y="-1614488"/>
            <a:ext cx="2295525" cy="3371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https://www.lettresvolees.fr/hernani/images/Costume_Casile_2.jpg"/>
          <p:cNvSpPr>
            <a:spLocks noChangeAspect="1" noChangeArrowheads="1"/>
          </p:cNvSpPr>
          <p:nvPr/>
        </p:nvSpPr>
        <p:spPr bwMode="auto">
          <a:xfrm>
            <a:off x="307975" y="-1462088"/>
            <a:ext cx="2295525" cy="3371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https://www.lettresvolees.fr/hernani/images/Costume_Casil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https://www.lettresvolees.fr/hernani/images/Costume_Casile_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8" name="Picture 14" descr="http://cncs.skin-web.org/sites/cncs.skin-web.org/files/styles/large/public/abbcbff4-ee0a-4a0b-9e70-d9b3579d4e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74" y="137995"/>
            <a:ext cx="4436642" cy="66591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716016" y="160338"/>
            <a:ext cx="4427984" cy="4093428"/>
          </a:xfrm>
          <a:prstGeom prst="rect">
            <a:avLst/>
          </a:prstGeom>
        </p:spPr>
        <p:txBody>
          <a:bodyPr wrap="square">
            <a:spAutoFit/>
          </a:bodyPr>
          <a:lstStyle/>
          <a:p>
            <a:r>
              <a:rPr lang="fr-FR" sz="2000" b="1" dirty="0"/>
              <a:t>Costume porté par Gustave Worms pour la reprise de la pièce au Théâtre Sarah Bernhardt en novembre 1900, puis à la Comédie-Française après les travaux de la salle</a:t>
            </a:r>
            <a:r>
              <a:rPr lang="fr-FR" sz="2000" b="1" dirty="0" smtClean="0"/>
              <a:t>.</a:t>
            </a:r>
          </a:p>
          <a:p>
            <a:endParaRPr lang="fr-FR" sz="2000" b="1" dirty="0" smtClean="0"/>
          </a:p>
          <a:p>
            <a:r>
              <a:rPr lang="fr-FR" sz="2000" b="1" dirty="0"/>
              <a:t>Pourpoint long en velours frappé rouge vif, grosses manches à crevés en satin jaune. Godets en velours rouge et lamé or. Col en coton blanc.</a:t>
            </a:r>
            <a:br>
              <a:rPr lang="fr-FR" sz="2000" b="1" dirty="0"/>
            </a:br>
            <a:r>
              <a:rPr lang="fr-FR" sz="2000" b="1" dirty="0"/>
              <a:t>Armure en métal</a:t>
            </a:r>
            <a:r>
              <a:rPr lang="fr-FR" sz="2000" b="1" dirty="0" smtClean="0"/>
              <a:t>.</a:t>
            </a:r>
          </a:p>
          <a:p>
            <a:endParaRPr lang="fr-FR" sz="2000" b="1" dirty="0"/>
          </a:p>
          <a:p>
            <a:r>
              <a:rPr lang="fr-FR" sz="2000" b="1" i="1" dirty="0" smtClean="0"/>
              <a:t>Source : </a:t>
            </a:r>
            <a:endParaRPr lang="fr-FR" sz="2000" b="1" i="1" dirty="0"/>
          </a:p>
        </p:txBody>
      </p:sp>
      <p:pic>
        <p:nvPicPr>
          <p:cNvPr id="103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3736780"/>
            <a:ext cx="2016224" cy="292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104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photo.rmn.fr/CorexDoc/RMN/Media/TR1/WLMOSV/09-506257.jpg"/>
          <p:cNvPicPr>
            <a:picLocks noChangeAspect="1" noChangeArrowheads="1"/>
          </p:cNvPicPr>
          <p:nvPr/>
        </p:nvPicPr>
        <p:blipFill rotWithShape="1">
          <a:blip r:embed="rId2">
            <a:extLst>
              <a:ext uri="{28A0092B-C50C-407E-A947-70E740481C1C}">
                <a14:useLocalDpi xmlns:a14="http://schemas.microsoft.com/office/drawing/2010/main" val="0"/>
              </a:ext>
            </a:extLst>
          </a:blip>
          <a:srcRect l="8274" r="33436"/>
          <a:stretch/>
        </p:blipFill>
        <p:spPr bwMode="auto">
          <a:xfrm>
            <a:off x="323528" y="111446"/>
            <a:ext cx="8532440" cy="666246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915816" y="4221088"/>
            <a:ext cx="2232248" cy="1938992"/>
          </a:xfrm>
          <a:prstGeom prst="rect">
            <a:avLst/>
          </a:prstGeom>
          <a:noFill/>
        </p:spPr>
        <p:txBody>
          <a:bodyPr wrap="square" rtlCol="0">
            <a:spAutoFit/>
          </a:bodyPr>
          <a:lstStyle/>
          <a:p>
            <a:r>
              <a:rPr lang="fr-FR" sz="2000" b="1" dirty="0" smtClean="0">
                <a:solidFill>
                  <a:srgbClr val="FFFF00"/>
                </a:solidFill>
              </a:rPr>
              <a:t>Le cor n’est pas oublié ! </a:t>
            </a:r>
          </a:p>
          <a:p>
            <a:r>
              <a:rPr lang="fr-FR" sz="2000" b="1" dirty="0" smtClean="0">
                <a:solidFill>
                  <a:srgbClr val="FFFF00"/>
                </a:solidFill>
              </a:rPr>
              <a:t>Mounet-Sully en 1877, reprise de </a:t>
            </a:r>
            <a:r>
              <a:rPr lang="fr-FR" sz="2000" b="1" i="1" dirty="0" smtClean="0">
                <a:solidFill>
                  <a:srgbClr val="FFFF00"/>
                </a:solidFill>
              </a:rPr>
              <a:t>Hernani</a:t>
            </a:r>
            <a:r>
              <a:rPr lang="fr-FR" sz="2000" b="1" dirty="0" smtClean="0">
                <a:solidFill>
                  <a:srgbClr val="FFFF00"/>
                </a:solidFill>
              </a:rPr>
              <a:t> à la Comédie-Française</a:t>
            </a:r>
            <a:endParaRPr lang="fr-FR" sz="2000" b="1" dirty="0">
              <a:solidFill>
                <a:srgbClr val="FFFF00"/>
              </a:solidFill>
            </a:endParaRPr>
          </a:p>
        </p:txBody>
      </p:sp>
      <p:cxnSp>
        <p:nvCxnSpPr>
          <p:cNvPr id="4" name="Connecteur droit avec flèche 3"/>
          <p:cNvCxnSpPr/>
          <p:nvPr/>
        </p:nvCxnSpPr>
        <p:spPr>
          <a:xfrm flipH="1" flipV="1">
            <a:off x="1619672" y="3284984"/>
            <a:ext cx="1296144" cy="1152128"/>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323528" y="111446"/>
            <a:ext cx="4949583" cy="400110"/>
          </a:xfrm>
          <a:prstGeom prst="rect">
            <a:avLst/>
          </a:prstGeom>
          <a:noFill/>
        </p:spPr>
        <p:txBody>
          <a:bodyPr wrap="square" rtlCol="0">
            <a:spAutoFit/>
          </a:bodyPr>
          <a:lstStyle/>
          <a:p>
            <a:r>
              <a:rPr lang="fr-FR" sz="2000" b="1" dirty="0" smtClean="0">
                <a:solidFill>
                  <a:srgbClr val="FFFF00"/>
                </a:solidFill>
              </a:rPr>
              <a:t>Remarquer les décors sur des toiles peintes.</a:t>
            </a:r>
            <a:endParaRPr lang="fr-FR" sz="2000" b="1" dirty="0">
              <a:solidFill>
                <a:srgbClr val="FFFF00"/>
              </a:solidFill>
            </a:endParaRPr>
          </a:p>
        </p:txBody>
      </p:sp>
    </p:spTree>
    <p:extLst>
      <p:ext uri="{BB962C8B-B14F-4D97-AF65-F5344CB8AC3E}">
        <p14:creationId xmlns:p14="http://schemas.microsoft.com/office/powerpoint/2010/main" val="1545051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397858" y="216184"/>
            <a:ext cx="1734398" cy="4862870"/>
          </a:xfrm>
          <a:prstGeom prst="rect">
            <a:avLst/>
          </a:prstGeom>
          <a:noFill/>
        </p:spPr>
        <p:txBody>
          <a:bodyPr wrap="square" rtlCol="0">
            <a:spAutoFit/>
          </a:bodyPr>
          <a:lstStyle/>
          <a:p>
            <a:pPr algn="ctr"/>
            <a:r>
              <a:rPr lang="fr-FR" sz="2400" b="1" dirty="0" smtClean="0">
                <a:solidFill>
                  <a:srgbClr val="0060A8"/>
                </a:solidFill>
              </a:rPr>
              <a:t>Maquette</a:t>
            </a:r>
            <a:r>
              <a:rPr lang="fr-FR" sz="2200" b="1" dirty="0">
                <a:solidFill>
                  <a:srgbClr val="0060A8"/>
                </a:solidFill>
              </a:rPr>
              <a:t> </a:t>
            </a:r>
            <a:r>
              <a:rPr lang="fr-FR" sz="2200" b="1" dirty="0" smtClean="0">
                <a:solidFill>
                  <a:srgbClr val="0060A8"/>
                </a:solidFill>
              </a:rPr>
              <a:t>pour la mise en scène de 1867</a:t>
            </a:r>
          </a:p>
          <a:p>
            <a:pPr algn="ctr"/>
            <a:endParaRPr lang="fr-FR" sz="2200" b="1" dirty="0">
              <a:solidFill>
                <a:srgbClr val="0060A8"/>
              </a:solidFill>
            </a:endParaRPr>
          </a:p>
          <a:p>
            <a:pPr algn="ctr"/>
            <a:r>
              <a:rPr lang="fr-FR" sz="2200" b="1" dirty="0" smtClean="0">
                <a:solidFill>
                  <a:srgbClr val="0060A8"/>
                </a:solidFill>
              </a:rPr>
              <a:t>Par C.A.</a:t>
            </a:r>
          </a:p>
          <a:p>
            <a:pPr algn="ctr"/>
            <a:r>
              <a:rPr lang="fr-FR" sz="2200" b="1" dirty="0" smtClean="0">
                <a:solidFill>
                  <a:srgbClr val="0060A8"/>
                </a:solidFill>
              </a:rPr>
              <a:t>Cambon</a:t>
            </a:r>
          </a:p>
          <a:p>
            <a:pPr algn="ctr"/>
            <a:endParaRPr lang="fr-FR" sz="2200" b="1" dirty="0">
              <a:solidFill>
                <a:srgbClr val="0060A8"/>
              </a:solidFill>
            </a:endParaRPr>
          </a:p>
          <a:p>
            <a:pPr algn="ctr"/>
            <a:r>
              <a:rPr lang="fr-FR" sz="2200" b="1" dirty="0" smtClean="0">
                <a:solidFill>
                  <a:srgbClr val="0060A8"/>
                </a:solidFill>
              </a:rPr>
              <a:t>Remarquer l’architecture des décors, dans le style hispano-mauresque.</a:t>
            </a:r>
            <a:endParaRPr lang="fr-FR" sz="2400" b="1" dirty="0" smtClean="0">
              <a:solidFill>
                <a:srgbClr val="0060A8"/>
              </a:solidFill>
            </a:endParaRPr>
          </a:p>
        </p:txBody>
      </p:sp>
      <p:pic>
        <p:nvPicPr>
          <p:cNvPr id="2050" name="Picture 2" descr="https://api.art.rmngp.fr/v1/images/17/196452?t=ZM4kWwFi3Tefr7f1F2DO2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6184"/>
            <a:ext cx="7219950" cy="592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51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260648"/>
            <a:ext cx="8712968" cy="5262979"/>
          </a:xfrm>
          <a:prstGeom prst="rect">
            <a:avLst/>
          </a:prstGeom>
          <a:noFill/>
        </p:spPr>
        <p:txBody>
          <a:bodyPr wrap="square" rtlCol="0">
            <a:spAutoFit/>
          </a:bodyPr>
          <a:lstStyle/>
          <a:p>
            <a:pPr algn="ctr"/>
            <a:r>
              <a:rPr lang="fr-FR" sz="2400" b="1" dirty="0" smtClean="0">
                <a:solidFill>
                  <a:srgbClr val="0060A8"/>
                </a:solidFill>
              </a:rPr>
              <a:t>Introduction.</a:t>
            </a:r>
          </a:p>
          <a:p>
            <a:endParaRPr lang="fr-FR" sz="2400" b="1" dirty="0">
              <a:solidFill>
                <a:srgbClr val="0060A8"/>
              </a:solidFill>
            </a:endParaRPr>
          </a:p>
          <a:p>
            <a:pPr algn="just"/>
            <a:r>
              <a:rPr lang="fr-FR" sz="2400" b="1" dirty="0" smtClean="0">
                <a:solidFill>
                  <a:srgbClr val="0060A8"/>
                </a:solidFill>
              </a:rPr>
              <a:t>En classe de première, vous avez travaillé sur la question du théâtre et de sa représentation. Il s’agissait de comprendre que le théâtre n’est pas un genre littéraire parmi d’autres – est-ce même un « genre littéraire » ? - mais qu’il s’agit avant tout </a:t>
            </a:r>
            <a:r>
              <a:rPr lang="fr-FR" sz="2400" b="1" dirty="0" smtClean="0">
                <a:solidFill>
                  <a:srgbClr val="FF0000"/>
                </a:solidFill>
              </a:rPr>
              <a:t>d’un art </a:t>
            </a:r>
            <a:r>
              <a:rPr lang="fr-FR" sz="2400" b="1" dirty="0">
                <a:solidFill>
                  <a:srgbClr val="FF0000"/>
                </a:solidFill>
              </a:rPr>
              <a:t>de la </a:t>
            </a:r>
            <a:r>
              <a:rPr lang="fr-FR" sz="2400" b="1" dirty="0" smtClean="0">
                <a:solidFill>
                  <a:srgbClr val="FF0000"/>
                </a:solidFill>
              </a:rPr>
              <a:t>scène. </a:t>
            </a:r>
          </a:p>
          <a:p>
            <a:pPr algn="just"/>
            <a:endParaRPr lang="fr-FR" sz="2400" b="1" dirty="0">
              <a:solidFill>
                <a:srgbClr val="0060A8"/>
              </a:solidFill>
            </a:endParaRPr>
          </a:p>
          <a:p>
            <a:pPr algn="just"/>
            <a:r>
              <a:rPr lang="fr-FR" sz="2400" b="1" dirty="0" smtClean="0">
                <a:solidFill>
                  <a:srgbClr val="0060A8"/>
                </a:solidFill>
              </a:rPr>
              <a:t>L’approche scolaire du théâtre tend à privilégier le seul texte, mais il s’agit là d’une approche réductrice, qui ampute le langage théâtral, pour le réduire à une seule de ses composantes, le texte. Or on sait que </a:t>
            </a:r>
            <a:r>
              <a:rPr lang="fr-FR" sz="2400" b="1" dirty="0" smtClean="0">
                <a:solidFill>
                  <a:srgbClr val="FF0000"/>
                </a:solidFill>
              </a:rPr>
              <a:t>le théâtre est un langage « composite », </a:t>
            </a:r>
            <a:r>
              <a:rPr lang="fr-FR" sz="2400" b="1" dirty="0" smtClean="0">
                <a:solidFill>
                  <a:srgbClr val="0060A8"/>
                </a:solidFill>
              </a:rPr>
              <a:t>complexe, hétérogène, qui fait intervenir de nombreux langages différents, les combine, les superpose, joue parfois de leurs oppositions. </a:t>
            </a:r>
            <a:endParaRPr lang="fr-FR" sz="2400" b="1" dirty="0">
              <a:solidFill>
                <a:srgbClr val="0060A8"/>
              </a:solidFill>
            </a:endParaRPr>
          </a:p>
        </p:txBody>
      </p:sp>
    </p:spTree>
    <p:extLst>
      <p:ext uri="{BB962C8B-B14F-4D97-AF65-F5344CB8AC3E}">
        <p14:creationId xmlns:p14="http://schemas.microsoft.com/office/powerpoint/2010/main" val="3263027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5596116"/>
            <a:ext cx="8352928" cy="830997"/>
          </a:xfrm>
          <a:prstGeom prst="rect">
            <a:avLst/>
          </a:prstGeom>
          <a:noFill/>
        </p:spPr>
        <p:txBody>
          <a:bodyPr wrap="square" rtlCol="0">
            <a:spAutoFit/>
          </a:bodyPr>
          <a:lstStyle/>
          <a:p>
            <a:pPr algn="ctr"/>
            <a:r>
              <a:rPr lang="fr-FR" sz="2400" b="1" dirty="0" smtClean="0">
                <a:solidFill>
                  <a:srgbClr val="0060A8"/>
                </a:solidFill>
              </a:rPr>
              <a:t>Cette mise en scène de 1952, à la Comédie Française, est un exemple d’une option extrêmement illustrative.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08" y="243764"/>
            <a:ext cx="7922724" cy="544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475656" y="3235623"/>
            <a:ext cx="1800200" cy="769441"/>
          </a:xfrm>
          <a:prstGeom prst="rect">
            <a:avLst/>
          </a:prstGeom>
          <a:noFill/>
        </p:spPr>
        <p:txBody>
          <a:bodyPr wrap="square" rtlCol="0">
            <a:spAutoFit/>
          </a:bodyPr>
          <a:lstStyle/>
          <a:p>
            <a:r>
              <a:rPr lang="fr-FR" sz="2200" b="1" dirty="0" smtClean="0">
                <a:solidFill>
                  <a:srgbClr val="FFFF00"/>
                </a:solidFill>
              </a:rPr>
              <a:t>Le cor est toujours là ! </a:t>
            </a:r>
            <a:endParaRPr lang="fr-FR" sz="2200" b="1" dirty="0">
              <a:solidFill>
                <a:srgbClr val="FFFF00"/>
              </a:solidFill>
            </a:endParaRPr>
          </a:p>
        </p:txBody>
      </p:sp>
      <p:cxnSp>
        <p:nvCxnSpPr>
          <p:cNvPr id="5" name="Connecteur droit avec flèche 4"/>
          <p:cNvCxnSpPr>
            <a:stCxn id="2" idx="2"/>
          </p:cNvCxnSpPr>
          <p:nvPr/>
        </p:nvCxnSpPr>
        <p:spPr>
          <a:xfrm>
            <a:off x="2375756" y="4005064"/>
            <a:ext cx="900100" cy="936104"/>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4644008" y="358512"/>
            <a:ext cx="3258362" cy="369332"/>
          </a:xfrm>
          <a:prstGeom prst="rect">
            <a:avLst/>
          </a:prstGeom>
          <a:noFill/>
        </p:spPr>
        <p:txBody>
          <a:bodyPr wrap="square" rtlCol="0">
            <a:spAutoFit/>
          </a:bodyPr>
          <a:lstStyle/>
          <a:p>
            <a:r>
              <a:rPr lang="fr-FR" b="1" dirty="0" smtClean="0">
                <a:solidFill>
                  <a:srgbClr val="FFFF00"/>
                </a:solidFill>
              </a:rPr>
              <a:t>Les portraits des ancêtres</a:t>
            </a:r>
            <a:endParaRPr lang="fr-FR" b="1" dirty="0">
              <a:solidFill>
                <a:srgbClr val="FFFF00"/>
              </a:solidFill>
            </a:endParaRPr>
          </a:p>
        </p:txBody>
      </p:sp>
      <p:cxnSp>
        <p:nvCxnSpPr>
          <p:cNvPr id="7" name="Connecteur droit avec flèche 6"/>
          <p:cNvCxnSpPr/>
          <p:nvPr/>
        </p:nvCxnSpPr>
        <p:spPr>
          <a:xfrm flipH="1">
            <a:off x="1619672" y="749304"/>
            <a:ext cx="3495836" cy="335122"/>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3275856" y="722939"/>
            <a:ext cx="1839652" cy="1409917"/>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4499992" y="727844"/>
            <a:ext cx="615516" cy="1895126"/>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134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841262" y="234950"/>
            <a:ext cx="2835194" cy="4524315"/>
          </a:xfrm>
          <a:prstGeom prst="rect">
            <a:avLst/>
          </a:prstGeom>
          <a:noFill/>
        </p:spPr>
        <p:txBody>
          <a:bodyPr wrap="square" rtlCol="0">
            <a:spAutoFit/>
          </a:bodyPr>
          <a:lstStyle/>
          <a:p>
            <a:pPr algn="ctr"/>
            <a:r>
              <a:rPr lang="fr-FR" sz="2400" b="1" dirty="0" smtClean="0">
                <a:solidFill>
                  <a:srgbClr val="0060A8"/>
                </a:solidFill>
              </a:rPr>
              <a:t>En 1976, un siècle et demi après la création,  la mise en scène de Robert Hossein reprend, pour l’essentiel les codes d’une scénographie traditionnelle, avec décors et costumes évoquant également la Russie (? !)</a:t>
            </a:r>
          </a:p>
        </p:txBody>
      </p:sp>
      <p:sp>
        <p:nvSpPr>
          <p:cNvPr id="2" name="AutoShape 2" descr="https://www.lettresvolees.fr/hernani/images/Hossein_2.jpg"/>
          <p:cNvSpPr>
            <a:spLocks noChangeAspect="1" noChangeArrowheads="1"/>
          </p:cNvSpPr>
          <p:nvPr/>
        </p:nvSpPr>
        <p:spPr bwMode="auto">
          <a:xfrm>
            <a:off x="155575" y="-1874838"/>
            <a:ext cx="5715000" cy="3914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https://www.lettresvolees.fr/hernani/images/Hossein_2.jpg"/>
          <p:cNvSpPr>
            <a:spLocks noChangeAspect="1" noChangeArrowheads="1"/>
          </p:cNvSpPr>
          <p:nvPr/>
        </p:nvSpPr>
        <p:spPr bwMode="auto">
          <a:xfrm>
            <a:off x="307975" y="-1722438"/>
            <a:ext cx="5715000" cy="3914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https://www.lettresvolees.fr/hernani/images/Hossein_2.jpg"/>
          <p:cNvSpPr>
            <a:spLocks noChangeAspect="1" noChangeArrowheads="1"/>
          </p:cNvSpPr>
          <p:nvPr/>
        </p:nvSpPr>
        <p:spPr bwMode="auto">
          <a:xfrm>
            <a:off x="460375" y="-1570038"/>
            <a:ext cx="5715000" cy="3914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https://www.lettresvolees.fr/hernani/images/Hossein_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550"/>
            <a:ext cx="4624065" cy="663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042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320" y="216184"/>
            <a:ext cx="8712968" cy="6586418"/>
          </a:xfrm>
          <a:prstGeom prst="rect">
            <a:avLst/>
          </a:prstGeom>
          <a:noFill/>
        </p:spPr>
        <p:txBody>
          <a:bodyPr wrap="square" rtlCol="0">
            <a:spAutoFit/>
          </a:bodyPr>
          <a:lstStyle/>
          <a:p>
            <a:pPr algn="ctr"/>
            <a:r>
              <a:rPr lang="fr-FR" sz="2400" b="1" dirty="0" smtClean="0">
                <a:solidFill>
                  <a:srgbClr val="0060A8"/>
                </a:solidFill>
              </a:rPr>
              <a:t>La remise en cause de l’historicité. </a:t>
            </a:r>
          </a:p>
          <a:p>
            <a:pPr algn="ctr"/>
            <a:endParaRPr lang="fr-FR" sz="2400" b="1" dirty="0">
              <a:solidFill>
                <a:srgbClr val="0060A8"/>
              </a:solidFill>
            </a:endParaRPr>
          </a:p>
          <a:p>
            <a:pPr algn="just"/>
            <a:r>
              <a:rPr lang="fr-FR" sz="2200" b="1" dirty="0">
                <a:solidFill>
                  <a:srgbClr val="0060A8"/>
                </a:solidFill>
              </a:rPr>
              <a:t>V</a:t>
            </a:r>
            <a:r>
              <a:rPr lang="fr-FR" sz="2200" b="1" dirty="0" smtClean="0">
                <a:solidFill>
                  <a:srgbClr val="0060A8"/>
                </a:solidFill>
              </a:rPr>
              <a:t>oici quelques extraits de </a:t>
            </a:r>
            <a:r>
              <a:rPr lang="fr-FR" sz="2200" b="1" dirty="0" smtClean="0">
                <a:solidFill>
                  <a:srgbClr val="FF0000"/>
                </a:solidFill>
              </a:rPr>
              <a:t>la note d’intention </a:t>
            </a:r>
            <a:r>
              <a:rPr lang="fr-FR" sz="2200" b="1" dirty="0" smtClean="0">
                <a:solidFill>
                  <a:srgbClr val="0060A8"/>
                </a:solidFill>
              </a:rPr>
              <a:t>de Nicolas Lormeau, qui met en scène la pièce en 2012, et qui s’exprime clairement sur le rapport à l’histoire :</a:t>
            </a:r>
          </a:p>
          <a:p>
            <a:pPr algn="just"/>
            <a:endParaRPr lang="fr-FR" sz="2200" b="1" dirty="0" smtClean="0">
              <a:solidFill>
                <a:srgbClr val="0060A8"/>
              </a:solidFill>
            </a:endParaRPr>
          </a:p>
          <a:p>
            <a:pPr algn="just"/>
            <a:r>
              <a:rPr lang="fr-FR" sz="2200" b="1" i="1" dirty="0" smtClean="0">
                <a:solidFill>
                  <a:srgbClr val="FF0000"/>
                </a:solidFill>
              </a:rPr>
              <a:t>L’action </a:t>
            </a:r>
            <a:r>
              <a:rPr lang="fr-FR" sz="2200" b="1" i="1" dirty="0">
                <a:solidFill>
                  <a:srgbClr val="FF0000"/>
                </a:solidFill>
              </a:rPr>
              <a:t>d’Hernani se passe théoriquement en 1519 </a:t>
            </a:r>
            <a:r>
              <a:rPr lang="fr-FR" sz="2200" b="1" i="1" dirty="0">
                <a:solidFill>
                  <a:srgbClr val="0060A8"/>
                </a:solidFill>
              </a:rPr>
              <a:t>au moment </a:t>
            </a:r>
            <a:r>
              <a:rPr lang="fr-FR" sz="2200" b="1" i="1" dirty="0" smtClean="0">
                <a:solidFill>
                  <a:srgbClr val="0060A8"/>
                </a:solidFill>
              </a:rPr>
              <a:t>de l’avènement </a:t>
            </a:r>
            <a:r>
              <a:rPr lang="fr-FR" sz="2200" b="1" i="1" dirty="0">
                <a:solidFill>
                  <a:srgbClr val="0060A8"/>
                </a:solidFill>
              </a:rPr>
              <a:t>du roi Carlos </a:t>
            </a:r>
            <a:r>
              <a:rPr lang="fr-FR" sz="2200" b="1" i="1" dirty="0" smtClean="0">
                <a:solidFill>
                  <a:srgbClr val="0060A8"/>
                </a:solidFill>
              </a:rPr>
              <a:t>1</a:t>
            </a:r>
            <a:r>
              <a:rPr lang="fr-FR" sz="2200" b="1" i="1" baseline="30000" dirty="0" smtClean="0">
                <a:solidFill>
                  <a:srgbClr val="0060A8"/>
                </a:solidFill>
              </a:rPr>
              <a:t>er</a:t>
            </a:r>
            <a:r>
              <a:rPr lang="fr-FR" sz="2200" b="1" i="1" dirty="0" smtClean="0">
                <a:solidFill>
                  <a:srgbClr val="0060A8"/>
                </a:solidFill>
              </a:rPr>
              <a:t> d’Espagne </a:t>
            </a:r>
            <a:r>
              <a:rPr lang="fr-FR" sz="2200" b="1" i="1" dirty="0">
                <a:solidFill>
                  <a:srgbClr val="0060A8"/>
                </a:solidFill>
              </a:rPr>
              <a:t>au trône du Saint </a:t>
            </a:r>
            <a:r>
              <a:rPr lang="fr-FR" sz="2200" b="1" i="1" dirty="0" smtClean="0">
                <a:solidFill>
                  <a:srgbClr val="0060A8"/>
                </a:solidFill>
              </a:rPr>
              <a:t>Empire romain </a:t>
            </a:r>
            <a:r>
              <a:rPr lang="fr-FR" sz="2200" b="1" i="1" dirty="0">
                <a:solidFill>
                  <a:srgbClr val="0060A8"/>
                </a:solidFill>
              </a:rPr>
              <a:t>germanique sous le nom de Charles Quint. </a:t>
            </a:r>
            <a:r>
              <a:rPr lang="fr-FR" sz="2200" b="1" i="1" dirty="0" smtClean="0">
                <a:solidFill>
                  <a:srgbClr val="0060A8"/>
                </a:solidFill>
              </a:rPr>
              <a:t>Mais, comme </a:t>
            </a:r>
            <a:r>
              <a:rPr lang="fr-FR" sz="2200" b="1" i="1" dirty="0">
                <a:solidFill>
                  <a:srgbClr val="0060A8"/>
                </a:solidFill>
              </a:rPr>
              <a:t>toujours avec Victor Hugo, les thèmes politiques défendus </a:t>
            </a:r>
            <a:r>
              <a:rPr lang="fr-FR" sz="2200" b="1" i="1" dirty="0" smtClean="0">
                <a:solidFill>
                  <a:srgbClr val="0060A8"/>
                </a:solidFill>
              </a:rPr>
              <a:t>dans Hernani </a:t>
            </a:r>
            <a:r>
              <a:rPr lang="fr-FR" sz="2200" b="1" i="1" dirty="0">
                <a:solidFill>
                  <a:srgbClr val="0060A8"/>
                </a:solidFill>
              </a:rPr>
              <a:t>(notamment </a:t>
            </a:r>
            <a:r>
              <a:rPr lang="fr-FR" sz="2200" b="1" i="1" dirty="0" smtClean="0">
                <a:solidFill>
                  <a:srgbClr val="0060A8"/>
                </a:solidFill>
              </a:rPr>
              <a:t>le discours </a:t>
            </a:r>
            <a:r>
              <a:rPr lang="fr-FR" sz="2200" b="1" i="1" dirty="0">
                <a:solidFill>
                  <a:srgbClr val="0060A8"/>
                </a:solidFill>
              </a:rPr>
              <a:t>de Carlos </a:t>
            </a:r>
            <a:r>
              <a:rPr lang="fr-FR" sz="2200" b="1" i="1" dirty="0" smtClean="0">
                <a:solidFill>
                  <a:srgbClr val="0060A8"/>
                </a:solidFill>
              </a:rPr>
              <a:t>à Charlemagne</a:t>
            </a:r>
            <a:r>
              <a:rPr lang="fr-FR" sz="2200" b="1" i="1" dirty="0">
                <a:solidFill>
                  <a:srgbClr val="0060A8"/>
                </a:solidFill>
              </a:rPr>
              <a:t>) sont très en phase avec le moment précis où s’écrit </a:t>
            </a:r>
            <a:r>
              <a:rPr lang="fr-FR" sz="2200" b="1" i="1" dirty="0" smtClean="0">
                <a:solidFill>
                  <a:srgbClr val="0060A8"/>
                </a:solidFill>
              </a:rPr>
              <a:t>l’,œuvre c'est-à-dire </a:t>
            </a:r>
            <a:r>
              <a:rPr lang="fr-FR" sz="2200" b="1" i="1" dirty="0">
                <a:solidFill>
                  <a:srgbClr val="0060A8"/>
                </a:solidFill>
              </a:rPr>
              <a:t>en 1830. Nous sommes à la toute fin du règne de Charles X, juste </a:t>
            </a:r>
            <a:r>
              <a:rPr lang="fr-FR" sz="2200" b="1" i="1" dirty="0" smtClean="0">
                <a:solidFill>
                  <a:srgbClr val="0060A8"/>
                </a:solidFill>
              </a:rPr>
              <a:t>avant les trois glorieuses </a:t>
            </a:r>
            <a:r>
              <a:rPr lang="fr-FR" sz="2200" b="1" i="1" dirty="0">
                <a:solidFill>
                  <a:srgbClr val="0060A8"/>
                </a:solidFill>
              </a:rPr>
              <a:t>de la révolution de Juillet, quinze ans après </a:t>
            </a:r>
            <a:r>
              <a:rPr lang="fr-FR" sz="2200" b="1" i="1" dirty="0" smtClean="0">
                <a:solidFill>
                  <a:srgbClr val="0060A8"/>
                </a:solidFill>
              </a:rPr>
              <a:t>la chute </a:t>
            </a:r>
            <a:r>
              <a:rPr lang="fr-FR" sz="2200" b="1" i="1" dirty="0">
                <a:solidFill>
                  <a:srgbClr val="0060A8"/>
                </a:solidFill>
              </a:rPr>
              <a:t>de Napoléon 1er auquel Hugo </a:t>
            </a:r>
            <a:r>
              <a:rPr lang="fr-FR" sz="2200" b="1" i="1" dirty="0" smtClean="0">
                <a:solidFill>
                  <a:srgbClr val="0060A8"/>
                </a:solidFill>
              </a:rPr>
              <a:t>a toujours </a:t>
            </a:r>
            <a:r>
              <a:rPr lang="fr-FR" sz="2200" b="1" i="1" dirty="0">
                <a:solidFill>
                  <a:srgbClr val="0060A8"/>
                </a:solidFill>
              </a:rPr>
              <a:t>voué un culte sans retenu</a:t>
            </a:r>
            <a:r>
              <a:rPr lang="fr-FR" sz="2200" b="1" i="1" dirty="0">
                <a:solidFill>
                  <a:srgbClr val="FF0000"/>
                </a:solidFill>
              </a:rPr>
              <a:t>. Il me semblait donc plus judicieux de placer l’action dans </a:t>
            </a:r>
            <a:r>
              <a:rPr lang="fr-FR" sz="2200" b="1" i="1" dirty="0" smtClean="0">
                <a:solidFill>
                  <a:srgbClr val="FF0000"/>
                </a:solidFill>
              </a:rPr>
              <a:t>un temps </a:t>
            </a:r>
            <a:r>
              <a:rPr lang="fr-FR" sz="2200" b="1" i="1" dirty="0">
                <a:solidFill>
                  <a:srgbClr val="FF0000"/>
                </a:solidFill>
              </a:rPr>
              <a:t>plus proche de celui où fut écrit l’</a:t>
            </a:r>
            <a:r>
              <a:rPr lang="fr-FR" sz="2200" b="1" i="1" dirty="0" err="1">
                <a:solidFill>
                  <a:srgbClr val="FF0000"/>
                </a:solidFill>
              </a:rPr>
              <a:t>oeuvre</a:t>
            </a:r>
            <a:r>
              <a:rPr lang="fr-FR" sz="2200" b="1" i="1" dirty="0">
                <a:solidFill>
                  <a:srgbClr val="FF0000"/>
                </a:solidFill>
              </a:rPr>
              <a:t>, que </a:t>
            </a:r>
            <a:r>
              <a:rPr lang="fr-FR" sz="2200" b="1" i="1" dirty="0" smtClean="0">
                <a:solidFill>
                  <a:srgbClr val="FF0000"/>
                </a:solidFill>
              </a:rPr>
              <a:t>de  tenter </a:t>
            </a:r>
            <a:r>
              <a:rPr lang="fr-FR" sz="2200" b="1" i="1" dirty="0">
                <a:solidFill>
                  <a:srgbClr val="FF0000"/>
                </a:solidFill>
              </a:rPr>
              <a:t>de reconstituer une sorte de </a:t>
            </a:r>
            <a:r>
              <a:rPr lang="fr-FR" sz="2200" b="1" i="1" dirty="0" smtClean="0">
                <a:solidFill>
                  <a:srgbClr val="FF0000"/>
                </a:solidFill>
              </a:rPr>
              <a:t>XVIe siècle </a:t>
            </a:r>
            <a:r>
              <a:rPr lang="fr-FR" sz="2200" b="1" i="1" dirty="0">
                <a:solidFill>
                  <a:srgbClr val="FF0000"/>
                </a:solidFill>
              </a:rPr>
              <a:t>fantasmé par Hugo </a:t>
            </a:r>
            <a:r>
              <a:rPr lang="fr-FR" sz="2200" b="1" i="1" dirty="0">
                <a:solidFill>
                  <a:srgbClr val="0060A8"/>
                </a:solidFill>
              </a:rPr>
              <a:t>qui ne lui sert qu’à évoquer son XIXe siècle à lui. C’est d’ailleurs </a:t>
            </a:r>
            <a:r>
              <a:rPr lang="fr-FR" sz="2200" b="1" i="1" dirty="0" smtClean="0">
                <a:solidFill>
                  <a:srgbClr val="FF0000"/>
                </a:solidFill>
              </a:rPr>
              <a:t>ce XIXe </a:t>
            </a:r>
            <a:r>
              <a:rPr lang="fr-FR" sz="2200" b="1" i="1" dirty="0">
                <a:solidFill>
                  <a:srgbClr val="FF0000"/>
                </a:solidFill>
              </a:rPr>
              <a:t>siècle qui nous parle, qui nous interroge et qui nous touche aujourd’hui. </a:t>
            </a:r>
          </a:p>
        </p:txBody>
      </p:sp>
    </p:spTree>
    <p:extLst>
      <p:ext uri="{BB962C8B-B14F-4D97-AF65-F5344CB8AC3E}">
        <p14:creationId xmlns:p14="http://schemas.microsoft.com/office/powerpoint/2010/main" val="735211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37" r="4624"/>
          <a:stretch/>
        </p:blipFill>
        <p:spPr bwMode="auto">
          <a:xfrm>
            <a:off x="827584" y="1024343"/>
            <a:ext cx="7128792" cy="580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51520" y="188640"/>
            <a:ext cx="8352928" cy="769441"/>
          </a:xfrm>
          <a:prstGeom prst="rect">
            <a:avLst/>
          </a:prstGeom>
          <a:noFill/>
        </p:spPr>
        <p:txBody>
          <a:bodyPr wrap="square" rtlCol="0">
            <a:spAutoFit/>
          </a:bodyPr>
          <a:lstStyle/>
          <a:p>
            <a:r>
              <a:rPr lang="fr-FR" sz="2200" b="1" dirty="0" smtClean="0">
                <a:solidFill>
                  <a:srgbClr val="0060A8"/>
                </a:solidFill>
              </a:rPr>
              <a:t>Voici quelques exemples de cette option de mise en scène – qui est associée à un plateau extrêmement dépouillé : </a:t>
            </a:r>
            <a:endParaRPr lang="fr-FR" sz="2200" b="1" dirty="0">
              <a:solidFill>
                <a:srgbClr val="0060A8"/>
              </a:solidFill>
            </a:endParaRPr>
          </a:p>
        </p:txBody>
      </p:sp>
    </p:spTree>
    <p:extLst>
      <p:ext uri="{BB962C8B-B14F-4D97-AF65-F5344CB8AC3E}">
        <p14:creationId xmlns:p14="http://schemas.microsoft.com/office/powerpoint/2010/main" val="3522310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042"/>
            <a:ext cx="6480720" cy="669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084168" y="163042"/>
            <a:ext cx="3059832" cy="7386638"/>
          </a:xfrm>
          <a:prstGeom prst="rect">
            <a:avLst/>
          </a:prstGeom>
          <a:noFill/>
        </p:spPr>
        <p:txBody>
          <a:bodyPr wrap="square" rtlCol="0">
            <a:spAutoFit/>
          </a:bodyPr>
          <a:lstStyle/>
          <a:p>
            <a:r>
              <a:rPr lang="fr-FR" sz="2000" b="1" dirty="0" smtClean="0"/>
              <a:t>Ces costumes , outre qu’ils inscrivent l’intrigue au XIXe siècle, la transposent dans un autre milieu social, celui de la bourgeoisie.  On a donc une double transposition, très signifiante sur le plan politico-historique : </a:t>
            </a:r>
          </a:p>
          <a:p>
            <a:endParaRPr lang="fr-FR" sz="2000" b="1" dirty="0" smtClean="0"/>
          </a:p>
          <a:p>
            <a:r>
              <a:rPr lang="fr-FR" sz="2000" b="1" dirty="0" smtClean="0">
                <a:sym typeface="Wingdings" pitchFamily="2" charset="2"/>
              </a:rPr>
              <a:t> </a:t>
            </a:r>
            <a:r>
              <a:rPr lang="fr-FR" sz="2000" b="1" dirty="0" smtClean="0"/>
              <a:t>De l’Espagne de la Renaissance vers la France du XIXe siècle.</a:t>
            </a:r>
          </a:p>
          <a:p>
            <a:endParaRPr lang="fr-FR" sz="2000" b="1" dirty="0" smtClean="0"/>
          </a:p>
          <a:p>
            <a:r>
              <a:rPr lang="fr-FR" sz="2000" b="1" dirty="0" smtClean="0"/>
              <a:t> </a:t>
            </a:r>
            <a:r>
              <a:rPr lang="fr-FR" sz="2000" b="1" dirty="0" smtClean="0">
                <a:sym typeface="Wingdings" pitchFamily="2" charset="2"/>
              </a:rPr>
              <a:t> </a:t>
            </a:r>
            <a:r>
              <a:rPr lang="fr-FR" sz="2000" b="1" dirty="0" smtClean="0"/>
              <a:t>De l’aristocratie vers la   bourgeoisie.</a:t>
            </a:r>
          </a:p>
          <a:p>
            <a:endParaRPr lang="fr-FR" sz="2000" b="1" dirty="0"/>
          </a:p>
          <a:p>
            <a:r>
              <a:rPr lang="fr-FR" sz="2000" b="1" dirty="0" smtClean="0"/>
              <a:t>	… ce qui propose une « relecture » de la pièce, et en déplace la signification. </a:t>
            </a:r>
            <a:endParaRPr lang="fr-FR" sz="2000" b="1" dirty="0"/>
          </a:p>
          <a:p>
            <a:endParaRPr lang="fr-FR" b="1" dirty="0" smtClean="0"/>
          </a:p>
          <a:p>
            <a:endParaRPr lang="fr-FR" b="1" dirty="0"/>
          </a:p>
          <a:p>
            <a:endParaRPr lang="fr-FR" b="1" dirty="0"/>
          </a:p>
        </p:txBody>
      </p:sp>
    </p:spTree>
    <p:extLst>
      <p:ext uri="{BB962C8B-B14F-4D97-AF65-F5344CB8AC3E}">
        <p14:creationId xmlns:p14="http://schemas.microsoft.com/office/powerpoint/2010/main" val="3602174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24936" cy="5170646"/>
          </a:xfrm>
          <a:prstGeom prst="rect">
            <a:avLst/>
          </a:prstGeom>
          <a:noFill/>
        </p:spPr>
        <p:txBody>
          <a:bodyPr wrap="square" rtlCol="0">
            <a:spAutoFit/>
          </a:bodyPr>
          <a:lstStyle/>
          <a:p>
            <a:endParaRPr lang="fr-FR" sz="2200" b="1" dirty="0" smtClean="0">
              <a:solidFill>
                <a:srgbClr val="0060A8"/>
              </a:solidFill>
            </a:endParaRPr>
          </a:p>
          <a:p>
            <a:r>
              <a:rPr lang="fr-FR" sz="2200" b="1" dirty="0" smtClean="0">
                <a:solidFill>
                  <a:srgbClr val="0060A8"/>
                </a:solidFill>
              </a:rPr>
              <a:t>Le metteur en scène, Nicolas Lormeau, justifie ainsi ses choix, dans sa note d’intention : </a:t>
            </a:r>
          </a:p>
          <a:p>
            <a:pPr algn="just"/>
            <a:endParaRPr lang="fr-FR" sz="2200" b="1" dirty="0">
              <a:solidFill>
                <a:srgbClr val="0060A8"/>
              </a:solidFill>
            </a:endParaRPr>
          </a:p>
          <a:p>
            <a:pPr algn="just"/>
            <a:r>
              <a:rPr lang="fr-FR" sz="2200" b="1" dirty="0" smtClean="0">
                <a:solidFill>
                  <a:srgbClr val="0060A8"/>
                </a:solidFill>
              </a:rPr>
              <a:t>… </a:t>
            </a:r>
            <a:r>
              <a:rPr lang="fr-FR" sz="2200" b="1" dirty="0">
                <a:solidFill>
                  <a:srgbClr val="0060A8"/>
                </a:solidFill>
              </a:rPr>
              <a:t>Aujourd’hui, </a:t>
            </a:r>
            <a:r>
              <a:rPr lang="fr-FR" sz="2200" b="1" dirty="0" smtClean="0">
                <a:solidFill>
                  <a:srgbClr val="FF0000"/>
                </a:solidFill>
              </a:rPr>
              <a:t>je propose </a:t>
            </a:r>
            <a:r>
              <a:rPr lang="fr-FR" sz="2200" b="1" dirty="0">
                <a:solidFill>
                  <a:srgbClr val="FF0000"/>
                </a:solidFill>
              </a:rPr>
              <a:t>de jouer </a:t>
            </a:r>
            <a:r>
              <a:rPr lang="fr-FR" sz="2200" b="1" i="1" dirty="0">
                <a:solidFill>
                  <a:srgbClr val="FF0000"/>
                </a:solidFill>
              </a:rPr>
              <a:t>Hernani </a:t>
            </a:r>
            <a:r>
              <a:rPr lang="fr-FR" sz="2200" b="1" dirty="0">
                <a:solidFill>
                  <a:srgbClr val="FF0000"/>
                </a:solidFill>
              </a:rPr>
              <a:t>dans </a:t>
            </a:r>
            <a:r>
              <a:rPr lang="fr-FR" sz="2200" b="1" dirty="0" smtClean="0">
                <a:solidFill>
                  <a:srgbClr val="FF0000"/>
                </a:solidFill>
              </a:rPr>
              <a:t>un espace </a:t>
            </a:r>
            <a:r>
              <a:rPr lang="fr-FR" sz="2200" b="1" dirty="0">
                <a:solidFill>
                  <a:srgbClr val="FF0000"/>
                </a:solidFill>
              </a:rPr>
              <a:t>vide et nu, posé « au milieu </a:t>
            </a:r>
            <a:r>
              <a:rPr lang="fr-FR" sz="2200" b="1" dirty="0" smtClean="0">
                <a:solidFill>
                  <a:srgbClr val="FF0000"/>
                </a:solidFill>
              </a:rPr>
              <a:t>des spectateurs </a:t>
            </a:r>
            <a:r>
              <a:rPr lang="fr-FR" sz="2200" b="1" dirty="0">
                <a:solidFill>
                  <a:srgbClr val="FF0000"/>
                </a:solidFill>
              </a:rPr>
              <a:t>» </a:t>
            </a:r>
            <a:r>
              <a:rPr lang="fr-FR" sz="2200" b="1" dirty="0">
                <a:solidFill>
                  <a:srgbClr val="0060A8"/>
                </a:solidFill>
              </a:rPr>
              <a:t>: un dispositif </a:t>
            </a:r>
            <a:r>
              <a:rPr lang="fr-FR" sz="2200" b="1" dirty="0" smtClean="0">
                <a:solidFill>
                  <a:srgbClr val="0060A8"/>
                </a:solidFill>
              </a:rPr>
              <a:t>bi-frontal où </a:t>
            </a:r>
            <a:r>
              <a:rPr lang="fr-FR" sz="2200" b="1" dirty="0">
                <a:solidFill>
                  <a:srgbClr val="0060A8"/>
                </a:solidFill>
              </a:rPr>
              <a:t>les notions de face, de </a:t>
            </a:r>
            <a:r>
              <a:rPr lang="fr-FR" sz="2200" b="1" dirty="0" smtClean="0">
                <a:solidFill>
                  <a:srgbClr val="0060A8"/>
                </a:solidFill>
              </a:rPr>
              <a:t>lointain, de</a:t>
            </a:r>
            <a:r>
              <a:rPr lang="fr-FR" sz="2200" b="1" dirty="0">
                <a:solidFill>
                  <a:srgbClr val="0060A8"/>
                </a:solidFill>
              </a:rPr>
              <a:t> </a:t>
            </a:r>
            <a:r>
              <a:rPr lang="fr-FR" sz="2200" b="1" dirty="0" smtClean="0">
                <a:solidFill>
                  <a:srgbClr val="0060A8"/>
                </a:solidFill>
              </a:rPr>
              <a:t>près</a:t>
            </a:r>
            <a:r>
              <a:rPr lang="fr-FR" sz="2200" b="1" dirty="0">
                <a:solidFill>
                  <a:srgbClr val="0060A8"/>
                </a:solidFill>
              </a:rPr>
              <a:t>, de loin disparaissent. Ne </a:t>
            </a:r>
            <a:r>
              <a:rPr lang="fr-FR" sz="2200" b="1" dirty="0" smtClean="0">
                <a:solidFill>
                  <a:srgbClr val="0060A8"/>
                </a:solidFill>
              </a:rPr>
              <a:t>subsistent que </a:t>
            </a:r>
            <a:r>
              <a:rPr lang="fr-FR" sz="2200" b="1" dirty="0">
                <a:solidFill>
                  <a:srgbClr val="0060A8"/>
                </a:solidFill>
              </a:rPr>
              <a:t>les mouvements des corps, et </a:t>
            </a:r>
            <a:r>
              <a:rPr lang="fr-FR" sz="2200" b="1" dirty="0" smtClean="0">
                <a:solidFill>
                  <a:srgbClr val="0060A8"/>
                </a:solidFill>
              </a:rPr>
              <a:t>la distance </a:t>
            </a:r>
            <a:r>
              <a:rPr lang="fr-FR" sz="2200" b="1" dirty="0">
                <a:solidFill>
                  <a:srgbClr val="0060A8"/>
                </a:solidFill>
              </a:rPr>
              <a:t>qui les sépare les uns </a:t>
            </a:r>
            <a:r>
              <a:rPr lang="fr-FR" sz="2200" b="1" dirty="0" smtClean="0">
                <a:solidFill>
                  <a:srgbClr val="0060A8"/>
                </a:solidFill>
              </a:rPr>
              <a:t>des autres</a:t>
            </a:r>
            <a:r>
              <a:rPr lang="fr-FR" sz="2200" b="1" dirty="0">
                <a:solidFill>
                  <a:srgbClr val="0060A8"/>
                </a:solidFill>
              </a:rPr>
              <a:t>. Ce « décadrage matériel » </a:t>
            </a:r>
            <a:r>
              <a:rPr lang="fr-FR" sz="2200" b="1" dirty="0" smtClean="0">
                <a:solidFill>
                  <a:srgbClr val="0060A8"/>
                </a:solidFill>
              </a:rPr>
              <a:t>ouvre un «cadre </a:t>
            </a:r>
            <a:r>
              <a:rPr lang="fr-FR" sz="2200" b="1" dirty="0">
                <a:solidFill>
                  <a:srgbClr val="0060A8"/>
                </a:solidFill>
              </a:rPr>
              <a:t>émotionnel ». Créer </a:t>
            </a:r>
            <a:r>
              <a:rPr lang="fr-FR" sz="2200" b="1" dirty="0" smtClean="0">
                <a:solidFill>
                  <a:srgbClr val="0060A8"/>
                </a:solidFill>
              </a:rPr>
              <a:t>des espaces </a:t>
            </a:r>
            <a:r>
              <a:rPr lang="fr-FR" sz="2200" b="1" dirty="0">
                <a:solidFill>
                  <a:srgbClr val="0060A8"/>
                </a:solidFill>
              </a:rPr>
              <a:t>de jeux mouvants offre </a:t>
            </a:r>
            <a:r>
              <a:rPr lang="fr-FR" sz="2200" b="1" dirty="0" smtClean="0">
                <a:solidFill>
                  <a:srgbClr val="0060A8"/>
                </a:solidFill>
              </a:rPr>
              <a:t>aux acteurs </a:t>
            </a:r>
            <a:r>
              <a:rPr lang="fr-FR" sz="2200" b="1" dirty="0">
                <a:solidFill>
                  <a:srgbClr val="0060A8"/>
                </a:solidFill>
              </a:rPr>
              <a:t>des possibilités de gestes, </a:t>
            </a:r>
            <a:r>
              <a:rPr lang="fr-FR" sz="2200" b="1" dirty="0" smtClean="0">
                <a:solidFill>
                  <a:srgbClr val="0060A8"/>
                </a:solidFill>
              </a:rPr>
              <a:t>de déplacements </a:t>
            </a:r>
            <a:r>
              <a:rPr lang="fr-FR" sz="2200" b="1" dirty="0">
                <a:solidFill>
                  <a:srgbClr val="0060A8"/>
                </a:solidFill>
              </a:rPr>
              <a:t>basés </a:t>
            </a:r>
            <a:r>
              <a:rPr lang="fr-FR" sz="2200" b="1" dirty="0" smtClean="0">
                <a:solidFill>
                  <a:srgbClr val="0060A8"/>
                </a:solidFill>
              </a:rPr>
              <a:t>essentiellement sur </a:t>
            </a:r>
            <a:r>
              <a:rPr lang="fr-FR" sz="2200" b="1" dirty="0">
                <a:solidFill>
                  <a:srgbClr val="0060A8"/>
                </a:solidFill>
              </a:rPr>
              <a:t>leurs tensions sentimentales et </a:t>
            </a:r>
            <a:r>
              <a:rPr lang="fr-FR" sz="2200" b="1" dirty="0" smtClean="0">
                <a:solidFill>
                  <a:srgbClr val="0060A8"/>
                </a:solidFill>
              </a:rPr>
              <a:t>leurs pulsions </a:t>
            </a:r>
            <a:r>
              <a:rPr lang="fr-FR" sz="2200" b="1" dirty="0">
                <a:solidFill>
                  <a:srgbClr val="0060A8"/>
                </a:solidFill>
              </a:rPr>
              <a:t>émotionnelles. On se </a:t>
            </a:r>
            <a:r>
              <a:rPr lang="fr-FR" sz="2200" b="1" dirty="0" smtClean="0">
                <a:solidFill>
                  <a:srgbClr val="0060A8"/>
                </a:solidFill>
              </a:rPr>
              <a:t>rapproche d’un </a:t>
            </a:r>
            <a:r>
              <a:rPr lang="fr-FR" sz="2200" b="1" dirty="0">
                <a:solidFill>
                  <a:srgbClr val="0060A8"/>
                </a:solidFill>
              </a:rPr>
              <a:t>travail plus géométrique, </a:t>
            </a:r>
            <a:r>
              <a:rPr lang="fr-FR" sz="2200" b="1" dirty="0" smtClean="0">
                <a:solidFill>
                  <a:srgbClr val="0060A8"/>
                </a:solidFill>
              </a:rPr>
              <a:t>voire chorégraphique</a:t>
            </a:r>
            <a:r>
              <a:rPr lang="fr-FR" sz="2200" b="1" dirty="0">
                <a:solidFill>
                  <a:srgbClr val="0060A8"/>
                </a:solidFill>
              </a:rPr>
              <a:t>, que dramatique. </a:t>
            </a:r>
            <a:r>
              <a:rPr lang="fr-FR" sz="2200" b="1" dirty="0" smtClean="0">
                <a:solidFill>
                  <a:srgbClr val="0060A8"/>
                </a:solidFill>
              </a:rPr>
              <a:t>Et puisqu’il </a:t>
            </a:r>
            <a:r>
              <a:rPr lang="fr-FR" sz="2200" b="1" dirty="0">
                <a:solidFill>
                  <a:srgbClr val="0060A8"/>
                </a:solidFill>
              </a:rPr>
              <a:t>s’agit ici de faire vibrer </a:t>
            </a:r>
            <a:r>
              <a:rPr lang="fr-FR" sz="2200" b="1" dirty="0" smtClean="0">
                <a:solidFill>
                  <a:srgbClr val="0060A8"/>
                </a:solidFill>
              </a:rPr>
              <a:t>l’imaginaire, </a:t>
            </a:r>
            <a:r>
              <a:rPr lang="fr-FR" sz="2200" b="1" dirty="0" smtClean="0">
                <a:solidFill>
                  <a:srgbClr val="FF0000"/>
                </a:solidFill>
              </a:rPr>
              <a:t>l’espace </a:t>
            </a:r>
            <a:r>
              <a:rPr lang="fr-FR" sz="2200" b="1" dirty="0">
                <a:solidFill>
                  <a:srgbClr val="FF0000"/>
                </a:solidFill>
              </a:rPr>
              <a:t>est vide… pour </a:t>
            </a:r>
            <a:r>
              <a:rPr lang="fr-FR" sz="2200" b="1" dirty="0" smtClean="0">
                <a:solidFill>
                  <a:srgbClr val="FF0000"/>
                </a:solidFill>
              </a:rPr>
              <a:t>mieux se </a:t>
            </a:r>
            <a:r>
              <a:rPr lang="fr-FR" sz="2200" b="1" dirty="0">
                <a:solidFill>
                  <a:srgbClr val="FF0000"/>
                </a:solidFill>
              </a:rPr>
              <a:t>remplir de </a:t>
            </a:r>
            <a:r>
              <a:rPr lang="fr-FR" sz="2200" b="1" dirty="0" smtClean="0">
                <a:solidFill>
                  <a:srgbClr val="FF0000"/>
                </a:solidFill>
              </a:rPr>
              <a:t>rêve.</a:t>
            </a:r>
            <a:endParaRPr lang="fr-FR" sz="2200" b="1" dirty="0">
              <a:solidFill>
                <a:srgbClr val="FF0000"/>
              </a:solidFill>
            </a:endParaRPr>
          </a:p>
        </p:txBody>
      </p:sp>
    </p:spTree>
    <p:extLst>
      <p:ext uri="{BB962C8B-B14F-4D97-AF65-F5344CB8AC3E}">
        <p14:creationId xmlns:p14="http://schemas.microsoft.com/office/powerpoint/2010/main" val="88677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rn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720"/>
            <a:ext cx="9144000" cy="609385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07504" y="260648"/>
            <a:ext cx="4752528" cy="707886"/>
          </a:xfrm>
          <a:prstGeom prst="rect">
            <a:avLst/>
          </a:prstGeom>
          <a:noFill/>
        </p:spPr>
        <p:txBody>
          <a:bodyPr wrap="square" rtlCol="0">
            <a:spAutoFit/>
          </a:bodyPr>
          <a:lstStyle/>
          <a:p>
            <a:r>
              <a:rPr lang="fr-FR" sz="2000" b="1" dirty="0" smtClean="0">
                <a:solidFill>
                  <a:schemeClr val="bg1"/>
                </a:solidFill>
              </a:rPr>
              <a:t>Voici un exemple illustrant ce choix ; seuls </a:t>
            </a:r>
            <a:r>
              <a:rPr lang="fr-FR" sz="2000" b="1" dirty="0" smtClean="0">
                <a:solidFill>
                  <a:schemeClr val="bg1"/>
                </a:solidFill>
              </a:rPr>
              <a:t>les éclairages « habillent » la scène.</a:t>
            </a:r>
            <a:endParaRPr lang="fr-FR" sz="2000" b="1" dirty="0">
              <a:solidFill>
                <a:schemeClr val="bg1"/>
              </a:solidFill>
            </a:endParaRPr>
          </a:p>
        </p:txBody>
      </p:sp>
    </p:spTree>
    <p:extLst>
      <p:ext uri="{BB962C8B-B14F-4D97-AF65-F5344CB8AC3E}">
        <p14:creationId xmlns:p14="http://schemas.microsoft.com/office/powerpoint/2010/main" val="2240589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260648"/>
            <a:ext cx="4752528" cy="707886"/>
          </a:xfrm>
          <a:prstGeom prst="rect">
            <a:avLst/>
          </a:prstGeom>
          <a:noFill/>
        </p:spPr>
        <p:txBody>
          <a:bodyPr wrap="square" rtlCol="0">
            <a:spAutoFit/>
          </a:bodyPr>
          <a:lstStyle/>
          <a:p>
            <a:r>
              <a:rPr lang="fr-FR" sz="2000" b="1" dirty="0" smtClean="0">
                <a:solidFill>
                  <a:schemeClr val="bg1"/>
                </a:solidFill>
              </a:rPr>
              <a:t>Voici un exemple illustrant ce choix ; seuls </a:t>
            </a:r>
            <a:r>
              <a:rPr lang="fr-FR" sz="2000" b="1" dirty="0" smtClean="0">
                <a:solidFill>
                  <a:schemeClr val="bg1"/>
                </a:solidFill>
              </a:rPr>
              <a:t>les éclairages « habillent » la scène.</a:t>
            </a:r>
            <a:endParaRPr lang="fr-FR" sz="2000" b="1" dirty="0">
              <a:solidFill>
                <a:schemeClr val="bg1"/>
              </a:solidFill>
            </a:endParaRPr>
          </a:p>
        </p:txBody>
      </p:sp>
      <p:pic>
        <p:nvPicPr>
          <p:cNvPr id="2050" name="Picture 2" descr="Résultat de recherche d'images pour &quot;hernani lormea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4" y="116632"/>
            <a:ext cx="8908696" cy="524291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07504" y="116632"/>
            <a:ext cx="8640960" cy="923330"/>
          </a:xfrm>
          <a:prstGeom prst="rect">
            <a:avLst/>
          </a:prstGeom>
          <a:noFill/>
        </p:spPr>
        <p:txBody>
          <a:bodyPr wrap="square" rtlCol="0">
            <a:spAutoFit/>
          </a:bodyPr>
          <a:lstStyle/>
          <a:p>
            <a:r>
              <a:rPr lang="fr-FR" b="1" dirty="0" smtClean="0">
                <a:solidFill>
                  <a:schemeClr val="bg1"/>
                </a:solidFill>
              </a:rPr>
              <a:t>Remarquer l’importance du noir, et le rôle des éclairages. L’absence totale de décors donne à la pièce une plus grande lisibilité dramatique, au détriment de la lisibilité historique.</a:t>
            </a:r>
            <a:endParaRPr lang="fr-FR" b="1" dirty="0">
              <a:solidFill>
                <a:schemeClr val="bg1"/>
              </a:solidFill>
            </a:endParaRPr>
          </a:p>
        </p:txBody>
      </p:sp>
    </p:spTree>
    <p:extLst>
      <p:ext uri="{BB962C8B-B14F-4D97-AF65-F5344CB8AC3E}">
        <p14:creationId xmlns:p14="http://schemas.microsoft.com/office/powerpoint/2010/main" val="48010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76420"/>
            <a:ext cx="8411454" cy="5847755"/>
          </a:xfrm>
          <a:prstGeom prst="rect">
            <a:avLst/>
          </a:prstGeom>
          <a:noFill/>
        </p:spPr>
        <p:txBody>
          <a:bodyPr wrap="square" rtlCol="0">
            <a:spAutoFit/>
          </a:bodyPr>
          <a:lstStyle/>
          <a:p>
            <a:pPr algn="just"/>
            <a:r>
              <a:rPr lang="fr-FR" sz="2200" b="1" dirty="0" smtClean="0">
                <a:solidFill>
                  <a:srgbClr val="0060A8"/>
                </a:solidFill>
              </a:rPr>
              <a:t>Enfin, certains mises en scène </a:t>
            </a:r>
            <a:r>
              <a:rPr lang="fr-FR" sz="2200" b="1" dirty="0" smtClean="0">
                <a:solidFill>
                  <a:srgbClr val="FF0000"/>
                </a:solidFill>
              </a:rPr>
              <a:t>déconstruisent le rapport à l’histoire</a:t>
            </a:r>
            <a:r>
              <a:rPr lang="fr-FR" sz="2200" b="1" dirty="0" smtClean="0">
                <a:solidFill>
                  <a:srgbClr val="0060A8"/>
                </a:solidFill>
              </a:rPr>
              <a:t>, en brouillant les références, en adoptant des codes non homogènes :</a:t>
            </a:r>
          </a:p>
          <a:p>
            <a:pPr algn="just"/>
            <a:endParaRPr lang="fr-FR" sz="2200" b="1" dirty="0">
              <a:solidFill>
                <a:srgbClr val="0060A8"/>
              </a:solidFill>
            </a:endParaRPr>
          </a:p>
          <a:p>
            <a:pPr algn="just"/>
            <a:r>
              <a:rPr lang="fr-FR" sz="2200" b="1" dirty="0" smtClean="0">
                <a:solidFill>
                  <a:srgbClr val="0060A8"/>
                </a:solidFill>
              </a:rPr>
              <a:t>« Comme </a:t>
            </a:r>
            <a:r>
              <a:rPr lang="fr-FR" sz="2200" b="1" dirty="0">
                <a:solidFill>
                  <a:srgbClr val="0060A8"/>
                </a:solidFill>
              </a:rPr>
              <a:t>d'habitude, fidèle à son credo de « théâtre permanent » comme il nomme son théâtre, </a:t>
            </a:r>
            <a:r>
              <a:rPr lang="fr-FR" sz="2200" b="1" dirty="0" smtClean="0">
                <a:solidFill>
                  <a:srgbClr val="0060A8"/>
                </a:solidFill>
              </a:rPr>
              <a:t>Gwenaël </a:t>
            </a:r>
            <a:r>
              <a:rPr lang="fr-FR" sz="2200" b="1" dirty="0">
                <a:solidFill>
                  <a:srgbClr val="0060A8"/>
                </a:solidFill>
              </a:rPr>
              <a:t>Morin monte Hernani </a:t>
            </a:r>
            <a:r>
              <a:rPr lang="fr-FR" sz="2200" b="1" dirty="0">
                <a:solidFill>
                  <a:srgbClr val="FF0000"/>
                </a:solidFill>
              </a:rPr>
              <a:t>dans le plus simple appareil</a:t>
            </a:r>
            <a:r>
              <a:rPr lang="fr-FR" sz="2200" b="1" dirty="0">
                <a:solidFill>
                  <a:srgbClr val="0060A8"/>
                </a:solidFill>
              </a:rPr>
              <a:t>, soit le texte, les comédiennes et les comédiens, quelques costumes prêtés par </a:t>
            </a:r>
            <a:r>
              <a:rPr lang="fr-FR" sz="2200" b="1" dirty="0" smtClean="0">
                <a:solidFill>
                  <a:srgbClr val="0060A8"/>
                </a:solidFill>
              </a:rPr>
              <a:t>le TNP </a:t>
            </a:r>
            <a:r>
              <a:rPr lang="fr-FR" sz="2200" b="1" dirty="0">
                <a:solidFill>
                  <a:srgbClr val="0060A8"/>
                </a:solidFill>
              </a:rPr>
              <a:t>et quelques chaussures prêtées par l'ENSATT, presque voisin, </a:t>
            </a:r>
            <a:r>
              <a:rPr lang="fr-FR" sz="2200" b="1" dirty="0">
                <a:solidFill>
                  <a:srgbClr val="FF0000"/>
                </a:solidFill>
              </a:rPr>
              <a:t>quelques épées de bois et torches rudimentaires et un rideau</a:t>
            </a:r>
            <a:r>
              <a:rPr lang="fr-FR" sz="2200" b="1" dirty="0" smtClean="0">
                <a:solidFill>
                  <a:srgbClr val="FF0000"/>
                </a:solidFill>
              </a:rPr>
              <a:t>. »</a:t>
            </a:r>
          </a:p>
          <a:p>
            <a:pPr algn="just"/>
            <a:endParaRPr lang="fr-FR" sz="2200" b="1" dirty="0">
              <a:solidFill>
                <a:srgbClr val="0060A8"/>
              </a:solidFill>
            </a:endParaRPr>
          </a:p>
          <a:p>
            <a:pPr algn="just"/>
            <a:r>
              <a:rPr lang="fr-FR" sz="2200" b="1" dirty="0" smtClean="0">
                <a:solidFill>
                  <a:srgbClr val="0060A8"/>
                </a:solidFill>
              </a:rPr>
              <a:t>« </a:t>
            </a:r>
            <a:r>
              <a:rPr lang="fr-FR" sz="2200" b="1" dirty="0">
                <a:solidFill>
                  <a:srgbClr val="0060A8"/>
                </a:solidFill>
              </a:rPr>
              <a:t> La pièce de Victor Hugo </a:t>
            </a:r>
            <a:r>
              <a:rPr lang="fr-FR" sz="2200" b="1" dirty="0" smtClean="0">
                <a:solidFill>
                  <a:srgbClr val="0060A8"/>
                </a:solidFill>
              </a:rPr>
              <a:t> (…) est </a:t>
            </a:r>
            <a:r>
              <a:rPr lang="fr-FR" sz="2200" b="1" dirty="0">
                <a:solidFill>
                  <a:srgbClr val="0060A8"/>
                </a:solidFill>
              </a:rPr>
              <a:t>avant tout une somptueuse langue jamais ici écorchée mais rythmée avec intelligence. Rien ne l’encombre. Pour autant, rien ne manque </a:t>
            </a:r>
            <a:r>
              <a:rPr lang="fr-FR" sz="2200" b="1" dirty="0">
                <a:solidFill>
                  <a:srgbClr val="FF0000"/>
                </a:solidFill>
              </a:rPr>
              <a:t>: un rideau dans un coin est une porte du palais, une série de photocopies couleur collées sur des cartons alignés au sol sera la galerie des portraits de la famille De Silva</a:t>
            </a:r>
            <a:r>
              <a:rPr lang="fr-FR" sz="2200" b="1" dirty="0" smtClean="0">
                <a:solidFill>
                  <a:srgbClr val="FF0000"/>
                </a:solidFill>
              </a:rPr>
              <a:t>. </a:t>
            </a:r>
            <a:r>
              <a:rPr lang="fr-FR" sz="2200" b="1" dirty="0" smtClean="0">
                <a:solidFill>
                  <a:srgbClr val="FF0000"/>
                </a:solidFill>
              </a:rPr>
              <a:t>»</a:t>
            </a:r>
          </a:p>
          <a:p>
            <a:pPr algn="just"/>
            <a:r>
              <a:rPr lang="fr-FR" sz="2200" b="1" i="1" dirty="0" smtClean="0">
                <a:solidFill>
                  <a:srgbClr val="0070C0"/>
                </a:solidFill>
              </a:rPr>
              <a:t>(Extraits de la presse lyonnaise)</a:t>
            </a:r>
            <a:endParaRPr lang="fr-FR" sz="2200" b="1" i="1" dirty="0">
              <a:solidFill>
                <a:srgbClr val="0070C0"/>
              </a:solidFill>
            </a:endParaRPr>
          </a:p>
        </p:txBody>
      </p:sp>
    </p:spTree>
    <p:extLst>
      <p:ext uri="{BB962C8B-B14F-4D97-AF65-F5344CB8AC3E}">
        <p14:creationId xmlns:p14="http://schemas.microsoft.com/office/powerpoint/2010/main" val="2905248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Hernani » de Victor Hugo © Pierre Grosbo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627478" cy="576064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23528" y="6093296"/>
            <a:ext cx="8627478" cy="461665"/>
          </a:xfrm>
          <a:prstGeom prst="rect">
            <a:avLst/>
          </a:prstGeom>
          <a:noFill/>
        </p:spPr>
        <p:txBody>
          <a:bodyPr wrap="square" rtlCol="0">
            <a:spAutoFit/>
          </a:bodyPr>
          <a:lstStyle/>
          <a:p>
            <a:r>
              <a:rPr lang="fr-FR" sz="2400" b="1" dirty="0" smtClean="0">
                <a:solidFill>
                  <a:srgbClr val="0060A8"/>
                </a:solidFill>
              </a:rPr>
              <a:t>Mise en scène de Gwenaël Morin à Lyon, en 2017 </a:t>
            </a:r>
            <a:endParaRPr lang="fr-FR" sz="2400" b="1" dirty="0">
              <a:solidFill>
                <a:srgbClr val="0060A8"/>
              </a:solidFill>
            </a:endParaRPr>
          </a:p>
        </p:txBody>
      </p:sp>
    </p:spTree>
    <p:extLst>
      <p:ext uri="{BB962C8B-B14F-4D97-AF65-F5344CB8AC3E}">
        <p14:creationId xmlns:p14="http://schemas.microsoft.com/office/powerpoint/2010/main" val="69245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141" y="0"/>
            <a:ext cx="8712968" cy="1200329"/>
          </a:xfrm>
          <a:prstGeom prst="rect">
            <a:avLst/>
          </a:prstGeom>
          <a:noFill/>
        </p:spPr>
        <p:txBody>
          <a:bodyPr wrap="square" rtlCol="0">
            <a:spAutoFit/>
          </a:bodyPr>
          <a:lstStyle/>
          <a:p>
            <a:pPr algn="ctr"/>
            <a:r>
              <a:rPr lang="fr-FR" sz="2400" b="1" dirty="0" smtClean="0">
                <a:solidFill>
                  <a:srgbClr val="0060A8"/>
                </a:solidFill>
              </a:rPr>
              <a:t>Quels sont les principaux éléments du langage théâtral ? </a:t>
            </a:r>
          </a:p>
          <a:p>
            <a:endParaRPr lang="fr-FR" sz="2400" b="1" dirty="0" smtClean="0">
              <a:solidFill>
                <a:srgbClr val="0060A8"/>
              </a:solidFill>
            </a:endParaRPr>
          </a:p>
          <a:p>
            <a:endParaRPr lang="fr-FR" sz="2400" b="1" dirty="0">
              <a:solidFill>
                <a:srgbClr val="0060A8"/>
              </a:solidFill>
            </a:endParaRPr>
          </a:p>
        </p:txBody>
      </p:sp>
      <p:sp>
        <p:nvSpPr>
          <p:cNvPr id="3" name="ZoneTexte 2"/>
          <p:cNvSpPr txBox="1"/>
          <p:nvPr/>
        </p:nvSpPr>
        <p:spPr>
          <a:xfrm>
            <a:off x="2947837" y="613743"/>
            <a:ext cx="2880320" cy="461665"/>
          </a:xfrm>
          <a:prstGeom prst="rect">
            <a:avLst/>
          </a:prstGeom>
          <a:noFill/>
          <a:ln w="22225">
            <a:solidFill>
              <a:schemeClr val="tx2">
                <a:lumMod val="60000"/>
                <a:lumOff val="40000"/>
              </a:schemeClr>
            </a:solidFill>
          </a:ln>
        </p:spPr>
        <p:txBody>
          <a:bodyPr wrap="square" rtlCol="0">
            <a:spAutoFit/>
          </a:bodyPr>
          <a:lstStyle/>
          <a:p>
            <a:pPr algn="ctr"/>
            <a:r>
              <a:rPr lang="fr-FR" sz="2400" b="1" dirty="0" smtClean="0">
                <a:solidFill>
                  <a:srgbClr val="0060A8"/>
                </a:solidFill>
              </a:rPr>
              <a:t>Le langage théâtral</a:t>
            </a:r>
            <a:endParaRPr lang="fr-FR" sz="2400" b="1" dirty="0">
              <a:solidFill>
                <a:srgbClr val="0060A8"/>
              </a:solidFill>
            </a:endParaRPr>
          </a:p>
        </p:txBody>
      </p:sp>
      <p:sp>
        <p:nvSpPr>
          <p:cNvPr id="5" name="ZoneTexte 4"/>
          <p:cNvSpPr txBox="1"/>
          <p:nvPr/>
        </p:nvSpPr>
        <p:spPr>
          <a:xfrm>
            <a:off x="554119" y="1496987"/>
            <a:ext cx="2397701" cy="430887"/>
          </a:xfrm>
          <a:prstGeom prst="rect">
            <a:avLst/>
          </a:prstGeom>
          <a:noFill/>
          <a:ln w="22225">
            <a:solidFill>
              <a:schemeClr val="tx2">
                <a:lumMod val="60000"/>
                <a:lumOff val="40000"/>
              </a:schemeClr>
            </a:solidFill>
          </a:ln>
        </p:spPr>
        <p:txBody>
          <a:bodyPr wrap="square" rtlCol="0">
            <a:spAutoFit/>
          </a:bodyPr>
          <a:lstStyle/>
          <a:p>
            <a:pPr algn="ctr"/>
            <a:r>
              <a:rPr lang="fr-FR" sz="2200" b="1" dirty="0" smtClean="0">
                <a:solidFill>
                  <a:srgbClr val="0060A8"/>
                </a:solidFill>
              </a:rPr>
              <a:t>Eléments auditifs  </a:t>
            </a:r>
            <a:endParaRPr lang="fr-FR" sz="2200" b="1" dirty="0">
              <a:solidFill>
                <a:srgbClr val="0060A8"/>
              </a:solidFill>
            </a:endParaRPr>
          </a:p>
        </p:txBody>
      </p:sp>
      <p:sp>
        <p:nvSpPr>
          <p:cNvPr id="7" name="ZoneTexte 6"/>
          <p:cNvSpPr txBox="1"/>
          <p:nvPr/>
        </p:nvSpPr>
        <p:spPr>
          <a:xfrm>
            <a:off x="5648137" y="1483828"/>
            <a:ext cx="2397701" cy="430887"/>
          </a:xfrm>
          <a:prstGeom prst="rect">
            <a:avLst/>
          </a:prstGeom>
          <a:noFill/>
          <a:ln w="22225">
            <a:solidFill>
              <a:schemeClr val="tx2">
                <a:lumMod val="60000"/>
                <a:lumOff val="40000"/>
              </a:schemeClr>
            </a:solidFill>
          </a:ln>
        </p:spPr>
        <p:txBody>
          <a:bodyPr wrap="square" rtlCol="0">
            <a:spAutoFit/>
          </a:bodyPr>
          <a:lstStyle/>
          <a:p>
            <a:pPr algn="ctr"/>
            <a:r>
              <a:rPr lang="fr-FR" sz="2200" b="1" dirty="0" smtClean="0">
                <a:solidFill>
                  <a:srgbClr val="0060A8"/>
                </a:solidFill>
              </a:rPr>
              <a:t>Eléments visuels</a:t>
            </a:r>
            <a:endParaRPr lang="fr-FR" sz="2200" b="1" dirty="0">
              <a:solidFill>
                <a:srgbClr val="0060A8"/>
              </a:solidFill>
            </a:endParaRPr>
          </a:p>
        </p:txBody>
      </p:sp>
      <p:sp>
        <p:nvSpPr>
          <p:cNvPr id="8" name="ZoneTexte 7"/>
          <p:cNvSpPr txBox="1"/>
          <p:nvPr/>
        </p:nvSpPr>
        <p:spPr>
          <a:xfrm>
            <a:off x="550136" y="2366197"/>
            <a:ext cx="2397701" cy="430887"/>
          </a:xfrm>
          <a:prstGeom prst="rect">
            <a:avLst/>
          </a:prstGeom>
          <a:noFill/>
          <a:ln w="22225">
            <a:solidFill>
              <a:schemeClr val="tx2">
                <a:lumMod val="60000"/>
                <a:lumOff val="40000"/>
              </a:schemeClr>
            </a:solidFill>
          </a:ln>
        </p:spPr>
        <p:txBody>
          <a:bodyPr wrap="square" rtlCol="0">
            <a:spAutoFit/>
          </a:bodyPr>
          <a:lstStyle/>
          <a:p>
            <a:pPr algn="ctr"/>
            <a:r>
              <a:rPr lang="fr-FR" sz="2200" b="1" dirty="0" smtClean="0">
                <a:solidFill>
                  <a:srgbClr val="0060A8"/>
                </a:solidFill>
              </a:rPr>
              <a:t>La langue</a:t>
            </a:r>
            <a:endParaRPr lang="fr-FR" sz="2200" b="1" dirty="0">
              <a:solidFill>
                <a:srgbClr val="0060A8"/>
              </a:solidFill>
            </a:endParaRPr>
          </a:p>
        </p:txBody>
      </p:sp>
      <p:sp>
        <p:nvSpPr>
          <p:cNvPr id="9" name="ZoneTexte 8"/>
          <p:cNvSpPr txBox="1"/>
          <p:nvPr/>
        </p:nvSpPr>
        <p:spPr>
          <a:xfrm>
            <a:off x="4231676" y="3001236"/>
            <a:ext cx="1893521" cy="769441"/>
          </a:xfrm>
          <a:prstGeom prst="rect">
            <a:avLst/>
          </a:prstGeom>
          <a:noFill/>
          <a:ln w="22225">
            <a:solidFill>
              <a:schemeClr val="tx2">
                <a:lumMod val="60000"/>
                <a:lumOff val="40000"/>
              </a:schemeClr>
            </a:solidFill>
          </a:ln>
        </p:spPr>
        <p:txBody>
          <a:bodyPr wrap="square" rtlCol="0">
            <a:spAutoFit/>
          </a:bodyPr>
          <a:lstStyle/>
          <a:p>
            <a:r>
              <a:rPr lang="fr-FR" sz="2200" b="1" dirty="0" smtClean="0">
                <a:solidFill>
                  <a:srgbClr val="0060A8"/>
                </a:solidFill>
              </a:rPr>
              <a:t>Le décor, la scénographie</a:t>
            </a:r>
            <a:endParaRPr lang="fr-FR" sz="2200" b="1" dirty="0">
              <a:solidFill>
                <a:srgbClr val="0060A8"/>
              </a:solidFill>
            </a:endParaRPr>
          </a:p>
        </p:txBody>
      </p:sp>
      <p:sp>
        <p:nvSpPr>
          <p:cNvPr id="10" name="ZoneTexte 9"/>
          <p:cNvSpPr txBox="1"/>
          <p:nvPr/>
        </p:nvSpPr>
        <p:spPr>
          <a:xfrm>
            <a:off x="4211638" y="5300047"/>
            <a:ext cx="1902083" cy="430887"/>
          </a:xfrm>
          <a:prstGeom prst="rect">
            <a:avLst/>
          </a:prstGeom>
          <a:noFill/>
          <a:ln w="22225">
            <a:solidFill>
              <a:schemeClr val="tx2">
                <a:lumMod val="60000"/>
                <a:lumOff val="40000"/>
              </a:schemeClr>
            </a:solidFill>
          </a:ln>
        </p:spPr>
        <p:txBody>
          <a:bodyPr wrap="square" rtlCol="0">
            <a:spAutoFit/>
          </a:bodyPr>
          <a:lstStyle/>
          <a:p>
            <a:r>
              <a:rPr lang="fr-FR" sz="2200" b="1" dirty="0" smtClean="0">
                <a:solidFill>
                  <a:srgbClr val="0060A8"/>
                </a:solidFill>
              </a:rPr>
              <a:t>Le corps</a:t>
            </a:r>
            <a:endParaRPr lang="fr-FR" sz="2200" b="1" dirty="0">
              <a:solidFill>
                <a:srgbClr val="0060A8"/>
              </a:solidFill>
            </a:endParaRPr>
          </a:p>
        </p:txBody>
      </p:sp>
      <p:sp>
        <p:nvSpPr>
          <p:cNvPr id="13" name="ZoneTexte 12"/>
          <p:cNvSpPr txBox="1"/>
          <p:nvPr/>
        </p:nvSpPr>
        <p:spPr>
          <a:xfrm>
            <a:off x="6660231" y="2181531"/>
            <a:ext cx="2301877" cy="707886"/>
          </a:xfrm>
          <a:prstGeom prst="rect">
            <a:avLst/>
          </a:prstGeom>
          <a:noFill/>
          <a:ln w="22225">
            <a:solidFill>
              <a:schemeClr val="tx2">
                <a:lumMod val="60000"/>
                <a:lumOff val="40000"/>
              </a:schemeClr>
            </a:solidFill>
          </a:ln>
        </p:spPr>
        <p:txBody>
          <a:bodyPr wrap="square" rtlCol="0">
            <a:spAutoFit/>
          </a:bodyPr>
          <a:lstStyle/>
          <a:p>
            <a:r>
              <a:rPr lang="fr-FR" sz="2000" b="1" dirty="0" smtClean="0">
                <a:solidFill>
                  <a:srgbClr val="0060A8"/>
                </a:solidFill>
              </a:rPr>
              <a:t>L’espace scénique, sa construction.</a:t>
            </a:r>
            <a:endParaRPr lang="fr-FR" sz="2000" b="1" dirty="0">
              <a:solidFill>
                <a:srgbClr val="0060A8"/>
              </a:solidFill>
            </a:endParaRPr>
          </a:p>
        </p:txBody>
      </p:sp>
      <p:sp>
        <p:nvSpPr>
          <p:cNvPr id="14" name="ZoneTexte 13"/>
          <p:cNvSpPr txBox="1"/>
          <p:nvPr/>
        </p:nvSpPr>
        <p:spPr>
          <a:xfrm>
            <a:off x="6670282" y="3917127"/>
            <a:ext cx="2291826" cy="400110"/>
          </a:xfrm>
          <a:prstGeom prst="rect">
            <a:avLst/>
          </a:prstGeom>
          <a:noFill/>
          <a:ln w="22225">
            <a:solidFill>
              <a:schemeClr val="tx2">
                <a:lumMod val="60000"/>
                <a:lumOff val="40000"/>
              </a:schemeClr>
            </a:solidFill>
          </a:ln>
        </p:spPr>
        <p:txBody>
          <a:bodyPr wrap="square" rtlCol="0">
            <a:spAutoFit/>
          </a:bodyPr>
          <a:lstStyle/>
          <a:p>
            <a:r>
              <a:rPr lang="fr-FR" sz="2000" b="1" dirty="0" smtClean="0">
                <a:solidFill>
                  <a:srgbClr val="0060A8"/>
                </a:solidFill>
              </a:rPr>
              <a:t>Les éclairages</a:t>
            </a:r>
            <a:endParaRPr lang="fr-FR" sz="2000" b="1" dirty="0">
              <a:solidFill>
                <a:srgbClr val="0060A8"/>
              </a:solidFill>
            </a:endParaRPr>
          </a:p>
        </p:txBody>
      </p:sp>
      <p:sp>
        <p:nvSpPr>
          <p:cNvPr id="15" name="ZoneTexte 14"/>
          <p:cNvSpPr txBox="1"/>
          <p:nvPr/>
        </p:nvSpPr>
        <p:spPr>
          <a:xfrm>
            <a:off x="6660232" y="3062791"/>
            <a:ext cx="2301876" cy="707886"/>
          </a:xfrm>
          <a:prstGeom prst="rect">
            <a:avLst/>
          </a:prstGeom>
          <a:noFill/>
          <a:ln w="22225">
            <a:solidFill>
              <a:schemeClr val="tx2">
                <a:lumMod val="60000"/>
                <a:lumOff val="40000"/>
              </a:schemeClr>
            </a:solidFill>
          </a:ln>
        </p:spPr>
        <p:txBody>
          <a:bodyPr wrap="square" rtlCol="0">
            <a:spAutoFit/>
          </a:bodyPr>
          <a:lstStyle/>
          <a:p>
            <a:r>
              <a:rPr lang="fr-FR" sz="2000" b="1" dirty="0" smtClean="0">
                <a:solidFill>
                  <a:srgbClr val="0060A8"/>
                </a:solidFill>
              </a:rPr>
              <a:t>Les accessoires, les objets. </a:t>
            </a:r>
            <a:endParaRPr lang="fr-FR" sz="2000" b="1" dirty="0">
              <a:solidFill>
                <a:srgbClr val="0060A8"/>
              </a:solidFill>
            </a:endParaRPr>
          </a:p>
        </p:txBody>
      </p:sp>
      <p:sp>
        <p:nvSpPr>
          <p:cNvPr id="16" name="ZoneTexte 15"/>
          <p:cNvSpPr txBox="1"/>
          <p:nvPr/>
        </p:nvSpPr>
        <p:spPr>
          <a:xfrm>
            <a:off x="6660231" y="4576771"/>
            <a:ext cx="2291826" cy="1015663"/>
          </a:xfrm>
          <a:prstGeom prst="rect">
            <a:avLst/>
          </a:prstGeom>
          <a:noFill/>
          <a:ln w="22225">
            <a:solidFill>
              <a:schemeClr val="tx2">
                <a:lumMod val="60000"/>
                <a:lumOff val="40000"/>
              </a:schemeClr>
            </a:solidFill>
          </a:ln>
        </p:spPr>
        <p:txBody>
          <a:bodyPr wrap="square" rtlCol="0">
            <a:spAutoFit/>
          </a:bodyPr>
          <a:lstStyle/>
          <a:p>
            <a:r>
              <a:rPr lang="fr-FR" sz="2000" b="1" dirty="0" smtClean="0">
                <a:solidFill>
                  <a:srgbClr val="0060A8"/>
                </a:solidFill>
              </a:rPr>
              <a:t>Les mouvements, placements, postures.</a:t>
            </a:r>
            <a:endParaRPr lang="fr-FR" sz="2000" b="1" dirty="0">
              <a:solidFill>
                <a:srgbClr val="0060A8"/>
              </a:solidFill>
            </a:endParaRPr>
          </a:p>
        </p:txBody>
      </p:sp>
      <p:sp>
        <p:nvSpPr>
          <p:cNvPr id="17" name="ZoneTexte 16"/>
          <p:cNvSpPr txBox="1"/>
          <p:nvPr/>
        </p:nvSpPr>
        <p:spPr>
          <a:xfrm>
            <a:off x="6670282" y="5845334"/>
            <a:ext cx="2291826" cy="707886"/>
          </a:xfrm>
          <a:prstGeom prst="rect">
            <a:avLst/>
          </a:prstGeom>
          <a:noFill/>
          <a:ln w="22225">
            <a:solidFill>
              <a:schemeClr val="tx2">
                <a:lumMod val="60000"/>
                <a:lumOff val="40000"/>
              </a:schemeClr>
            </a:solidFill>
          </a:ln>
        </p:spPr>
        <p:txBody>
          <a:bodyPr wrap="square" rtlCol="0">
            <a:spAutoFit/>
          </a:bodyPr>
          <a:lstStyle/>
          <a:p>
            <a:r>
              <a:rPr lang="fr-FR" sz="2000" b="1" dirty="0" smtClean="0">
                <a:solidFill>
                  <a:srgbClr val="0060A8"/>
                </a:solidFill>
              </a:rPr>
              <a:t>Les expressions, mimiques…</a:t>
            </a:r>
            <a:endParaRPr lang="fr-FR" sz="2000" b="1" dirty="0">
              <a:solidFill>
                <a:srgbClr val="0060A8"/>
              </a:solidFill>
            </a:endParaRPr>
          </a:p>
        </p:txBody>
      </p:sp>
      <p:cxnSp>
        <p:nvCxnSpPr>
          <p:cNvPr id="19" name="Connecteur droit avec flèche 18"/>
          <p:cNvCxnSpPr/>
          <p:nvPr/>
        </p:nvCxnSpPr>
        <p:spPr>
          <a:xfrm flipH="1">
            <a:off x="2627784" y="1075408"/>
            <a:ext cx="320053" cy="4084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endCxn id="13" idx="1"/>
          </p:cNvCxnSpPr>
          <p:nvPr/>
        </p:nvCxnSpPr>
        <p:spPr>
          <a:xfrm flipV="1">
            <a:off x="6084436" y="2535474"/>
            <a:ext cx="575795" cy="4420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828158" y="1093567"/>
            <a:ext cx="285563" cy="3384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endCxn id="14" idx="1"/>
          </p:cNvCxnSpPr>
          <p:nvPr/>
        </p:nvCxnSpPr>
        <p:spPr>
          <a:xfrm>
            <a:off x="6125197" y="3731270"/>
            <a:ext cx="545085" cy="3859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9" idx="3"/>
            <a:endCxn id="15" idx="1"/>
          </p:cNvCxnSpPr>
          <p:nvPr/>
        </p:nvCxnSpPr>
        <p:spPr>
          <a:xfrm>
            <a:off x="6125197" y="3385957"/>
            <a:ext cx="535035" cy="307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6125197" y="5736521"/>
            <a:ext cx="535034" cy="2847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6125197" y="4857985"/>
            <a:ext cx="575795" cy="4420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2631768" y="2830347"/>
            <a:ext cx="320052" cy="4648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725291" y="2904596"/>
            <a:ext cx="320053" cy="4084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209639" y="3401345"/>
            <a:ext cx="1360250" cy="769441"/>
          </a:xfrm>
          <a:prstGeom prst="rect">
            <a:avLst/>
          </a:prstGeom>
          <a:noFill/>
          <a:ln w="22225">
            <a:solidFill>
              <a:schemeClr val="tx2">
                <a:lumMod val="60000"/>
                <a:lumOff val="40000"/>
              </a:schemeClr>
            </a:solidFill>
          </a:ln>
        </p:spPr>
        <p:txBody>
          <a:bodyPr wrap="square" rtlCol="0">
            <a:spAutoFit/>
          </a:bodyPr>
          <a:lstStyle/>
          <a:p>
            <a:r>
              <a:rPr lang="fr-FR" sz="2200" b="1" dirty="0" smtClean="0">
                <a:solidFill>
                  <a:srgbClr val="0060A8"/>
                </a:solidFill>
              </a:rPr>
              <a:t>Le texte « écrit »</a:t>
            </a:r>
            <a:endParaRPr lang="fr-FR" sz="2200" b="1" dirty="0">
              <a:solidFill>
                <a:srgbClr val="0060A8"/>
              </a:solidFill>
            </a:endParaRPr>
          </a:p>
        </p:txBody>
      </p:sp>
      <p:sp>
        <p:nvSpPr>
          <p:cNvPr id="39" name="ZoneTexte 38"/>
          <p:cNvSpPr txBox="1"/>
          <p:nvPr/>
        </p:nvSpPr>
        <p:spPr>
          <a:xfrm>
            <a:off x="558444" y="4863572"/>
            <a:ext cx="2397701" cy="1107996"/>
          </a:xfrm>
          <a:prstGeom prst="rect">
            <a:avLst/>
          </a:prstGeom>
          <a:noFill/>
          <a:ln w="22225">
            <a:solidFill>
              <a:schemeClr val="tx2">
                <a:lumMod val="60000"/>
                <a:lumOff val="40000"/>
              </a:schemeClr>
            </a:solidFill>
          </a:ln>
        </p:spPr>
        <p:txBody>
          <a:bodyPr wrap="square" rtlCol="0">
            <a:spAutoFit/>
          </a:bodyPr>
          <a:lstStyle/>
          <a:p>
            <a:r>
              <a:rPr lang="fr-FR" sz="2200" b="1" dirty="0" smtClean="0">
                <a:solidFill>
                  <a:srgbClr val="0060A8"/>
                </a:solidFill>
              </a:rPr>
              <a:t>La musique, les « sons », les bruitages…</a:t>
            </a:r>
            <a:endParaRPr lang="fr-FR" sz="2200" b="1" dirty="0">
              <a:solidFill>
                <a:srgbClr val="0060A8"/>
              </a:solidFill>
            </a:endParaRPr>
          </a:p>
        </p:txBody>
      </p:sp>
      <p:sp>
        <p:nvSpPr>
          <p:cNvPr id="40" name="ZoneTexte 39"/>
          <p:cNvSpPr txBox="1"/>
          <p:nvPr/>
        </p:nvSpPr>
        <p:spPr>
          <a:xfrm>
            <a:off x="1907704" y="3403125"/>
            <a:ext cx="1720258" cy="769441"/>
          </a:xfrm>
          <a:prstGeom prst="rect">
            <a:avLst/>
          </a:prstGeom>
          <a:noFill/>
          <a:ln w="22225">
            <a:solidFill>
              <a:schemeClr val="tx2">
                <a:lumMod val="60000"/>
                <a:lumOff val="40000"/>
              </a:schemeClr>
            </a:solidFill>
          </a:ln>
        </p:spPr>
        <p:txBody>
          <a:bodyPr wrap="square" rtlCol="0">
            <a:spAutoFit/>
          </a:bodyPr>
          <a:lstStyle/>
          <a:p>
            <a:r>
              <a:rPr lang="fr-FR" sz="2200" b="1" dirty="0" smtClean="0">
                <a:solidFill>
                  <a:srgbClr val="0060A8"/>
                </a:solidFill>
              </a:rPr>
              <a:t>L’expression, l’intonation</a:t>
            </a:r>
            <a:endParaRPr lang="fr-FR" sz="2200" b="1" dirty="0">
              <a:solidFill>
                <a:srgbClr val="0060A8"/>
              </a:solidFill>
            </a:endParaRPr>
          </a:p>
        </p:txBody>
      </p:sp>
      <p:cxnSp>
        <p:nvCxnSpPr>
          <p:cNvPr id="60" name="Connecteur en angle 59"/>
          <p:cNvCxnSpPr/>
          <p:nvPr/>
        </p:nvCxnSpPr>
        <p:spPr>
          <a:xfrm>
            <a:off x="2947837" y="1699271"/>
            <a:ext cx="1044117" cy="3372171"/>
          </a:xfrm>
          <a:prstGeom prst="bentConnector2">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H="1">
            <a:off x="2956145" y="5079016"/>
            <a:ext cx="1039792" cy="5586"/>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33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auraone.fr/wp-content/uploads/2017/12/theatre-affiche-hernani-950x634.png"/>
          <p:cNvPicPr>
            <a:picLocks noChangeAspect="1" noChangeArrowheads="1"/>
          </p:cNvPicPr>
          <p:nvPr/>
        </p:nvPicPr>
        <p:blipFill rotWithShape="1">
          <a:blip r:embed="rId2">
            <a:extLst>
              <a:ext uri="{28A0092B-C50C-407E-A947-70E740481C1C}">
                <a14:useLocalDpi xmlns:a14="http://schemas.microsoft.com/office/drawing/2010/main" val="0"/>
              </a:ext>
            </a:extLst>
          </a:blip>
          <a:srcRect l="3080" t="18719" r="65379" b="29201"/>
          <a:stretch/>
        </p:blipFill>
        <p:spPr bwMode="auto">
          <a:xfrm>
            <a:off x="401781" y="116631"/>
            <a:ext cx="5898411" cy="649970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732240" y="548680"/>
            <a:ext cx="2232248" cy="5632311"/>
          </a:xfrm>
          <a:prstGeom prst="rect">
            <a:avLst/>
          </a:prstGeom>
          <a:noFill/>
        </p:spPr>
        <p:txBody>
          <a:bodyPr wrap="square" rtlCol="0">
            <a:spAutoFit/>
          </a:bodyPr>
          <a:lstStyle/>
          <a:p>
            <a:r>
              <a:rPr lang="fr-FR" b="1" dirty="0" smtClean="0">
                <a:solidFill>
                  <a:srgbClr val="0060A8"/>
                </a:solidFill>
              </a:rPr>
              <a:t>Les comédiens sont tirés au sort, et les rôles peuvent être distribués indépendamment du sexe de l’acteur ! </a:t>
            </a:r>
          </a:p>
          <a:p>
            <a:endParaRPr lang="fr-FR" b="1" dirty="0">
              <a:solidFill>
                <a:srgbClr val="0060A8"/>
              </a:solidFill>
            </a:endParaRPr>
          </a:p>
          <a:p>
            <a:r>
              <a:rPr lang="fr-FR" b="1" dirty="0" smtClean="0">
                <a:solidFill>
                  <a:srgbClr val="0060A8"/>
                </a:solidFill>
              </a:rPr>
              <a:t>Remarquez, à gauche, les épées de bois, la poubelle, et l’affichage de photocopies… Brouillage des références, clin d’</a:t>
            </a:r>
            <a:r>
              <a:rPr lang="fr-FR" b="1" dirty="0" err="1" smtClean="0">
                <a:solidFill>
                  <a:srgbClr val="0060A8"/>
                </a:solidFill>
              </a:rPr>
              <a:t>oeil</a:t>
            </a:r>
            <a:r>
              <a:rPr lang="fr-FR" b="1" dirty="0" smtClean="0">
                <a:solidFill>
                  <a:srgbClr val="0060A8"/>
                </a:solidFill>
              </a:rPr>
              <a:t> à la modernité, refus du pittoresque, recentrage sur des enjeux plus dramatiques qu’historiques ? …</a:t>
            </a:r>
            <a:endParaRPr lang="fr-FR" b="1" dirty="0">
              <a:solidFill>
                <a:srgbClr val="0060A8"/>
              </a:solidFill>
            </a:endParaRPr>
          </a:p>
        </p:txBody>
      </p:sp>
    </p:spTree>
    <p:extLst>
      <p:ext uri="{BB962C8B-B14F-4D97-AF65-F5344CB8AC3E}">
        <p14:creationId xmlns:p14="http://schemas.microsoft.com/office/powerpoint/2010/main" val="1839831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estroiscoups.fr/wp-content/uploads/2017/12/Hernani_12.11.2017_08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87856"/>
            <a:ext cx="8880921" cy="634825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23528" y="476672"/>
            <a:ext cx="8352928" cy="923330"/>
          </a:xfrm>
          <a:prstGeom prst="rect">
            <a:avLst/>
          </a:prstGeom>
          <a:noFill/>
        </p:spPr>
        <p:txBody>
          <a:bodyPr wrap="square" rtlCol="0">
            <a:spAutoFit/>
          </a:bodyPr>
          <a:lstStyle/>
          <a:p>
            <a:r>
              <a:rPr lang="fr-FR" b="1" dirty="0" smtClean="0">
                <a:solidFill>
                  <a:schemeClr val="bg1"/>
                </a:solidFill>
              </a:rPr>
              <a:t>Remarquer la fraise que porte l’actrice : par son excès même, et du fait que les costumes ne cherchent pas, par ailleurs, la couleur historique ou locale, elle « fait signe », et déréalise les costumes tout en signalant la référence distanciée à l’histoire.</a:t>
            </a:r>
            <a:endParaRPr lang="fr-FR" b="1" dirty="0">
              <a:solidFill>
                <a:schemeClr val="bg1"/>
              </a:solidFill>
            </a:endParaRPr>
          </a:p>
        </p:txBody>
      </p:sp>
      <p:cxnSp>
        <p:nvCxnSpPr>
          <p:cNvPr id="6" name="Connecteur droit avec flèche 5"/>
          <p:cNvCxnSpPr/>
          <p:nvPr/>
        </p:nvCxnSpPr>
        <p:spPr>
          <a:xfrm>
            <a:off x="2987824" y="1400002"/>
            <a:ext cx="1296144" cy="87687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588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568952" cy="6032421"/>
          </a:xfrm>
          <a:prstGeom prst="rect">
            <a:avLst/>
          </a:prstGeom>
          <a:noFill/>
        </p:spPr>
        <p:txBody>
          <a:bodyPr wrap="square" rtlCol="0">
            <a:spAutoFit/>
          </a:bodyPr>
          <a:lstStyle/>
          <a:p>
            <a:pPr algn="just"/>
            <a:r>
              <a:rPr lang="fr-FR" sz="2200" b="1" dirty="0" smtClean="0">
                <a:solidFill>
                  <a:srgbClr val="0060A8"/>
                </a:solidFill>
              </a:rPr>
              <a:t>En guise de bilan… Que retenir de ce panorama chronologique des mises en scène d</a:t>
            </a:r>
            <a:r>
              <a:rPr lang="fr-FR" sz="2200" b="1" dirty="0">
                <a:solidFill>
                  <a:srgbClr val="0060A8"/>
                </a:solidFill>
              </a:rPr>
              <a:t>e</a:t>
            </a:r>
            <a:r>
              <a:rPr lang="fr-FR" sz="2200" b="1" dirty="0" smtClean="0">
                <a:solidFill>
                  <a:srgbClr val="0060A8"/>
                </a:solidFill>
              </a:rPr>
              <a:t> </a:t>
            </a:r>
            <a:r>
              <a:rPr lang="fr-FR" sz="2200" b="1" i="1" dirty="0" smtClean="0">
                <a:solidFill>
                  <a:srgbClr val="0060A8"/>
                </a:solidFill>
              </a:rPr>
              <a:t>Hernani </a:t>
            </a:r>
            <a:r>
              <a:rPr lang="fr-FR" sz="2200" b="1" dirty="0" smtClean="0">
                <a:solidFill>
                  <a:srgbClr val="0060A8"/>
                </a:solidFill>
              </a:rPr>
              <a:t>?</a:t>
            </a:r>
          </a:p>
          <a:p>
            <a:endParaRPr lang="fr-FR" sz="2200" b="1" dirty="0">
              <a:solidFill>
                <a:srgbClr val="0060A8"/>
              </a:solidFill>
            </a:endParaRPr>
          </a:p>
          <a:p>
            <a:pPr marL="342900" indent="-342900" algn="just">
              <a:buFont typeface="Arial" pitchFamily="34" charset="0"/>
              <a:buChar char="•"/>
            </a:pPr>
            <a:r>
              <a:rPr lang="fr-FR" sz="2000" b="1" dirty="0" smtClean="0">
                <a:solidFill>
                  <a:srgbClr val="0060A8"/>
                </a:solidFill>
              </a:rPr>
              <a:t>Une mise en scène implique toujours des choix qui auront une incidence sur le sens de la pièce. Aucun choix de décor, de costume, de plateau, n’est tout à fait neutre. </a:t>
            </a:r>
          </a:p>
          <a:p>
            <a:pPr marL="342900" indent="-342900" algn="just">
              <a:buFont typeface="Arial" pitchFamily="34" charset="0"/>
              <a:buChar char="•"/>
            </a:pPr>
            <a:r>
              <a:rPr lang="fr-FR" sz="2000" b="1" dirty="0" smtClean="0">
                <a:solidFill>
                  <a:srgbClr val="0060A8"/>
                </a:solidFill>
              </a:rPr>
              <a:t>Une mise en scène pose toujours la question de l’actualisation du texte dans le cadre d’une réception contemporaine. Les réalisations « fidèles » aux conceptions de l’auteur pourront paraître décalées pour des spectateurs contemporains. </a:t>
            </a:r>
          </a:p>
          <a:p>
            <a:pPr marL="342900" indent="-342900" algn="just">
              <a:buFont typeface="Arial" pitchFamily="34" charset="0"/>
              <a:buChar char="•"/>
            </a:pPr>
            <a:r>
              <a:rPr lang="fr-FR" sz="2000" b="1" dirty="0" smtClean="0">
                <a:solidFill>
                  <a:srgbClr val="0060A8"/>
                </a:solidFill>
              </a:rPr>
              <a:t>Dans le cadre d’une intrigue amoureuse et politique, comme c’est le cas de </a:t>
            </a:r>
            <a:r>
              <a:rPr lang="fr-FR" sz="2000" b="1" i="1" dirty="0" smtClean="0">
                <a:solidFill>
                  <a:srgbClr val="0060A8"/>
                </a:solidFill>
              </a:rPr>
              <a:t>Hernani,</a:t>
            </a:r>
            <a:r>
              <a:rPr lang="fr-FR" sz="2000" b="1" dirty="0" smtClean="0">
                <a:solidFill>
                  <a:srgbClr val="0060A8"/>
                </a:solidFill>
              </a:rPr>
              <a:t> le choix de mise en scène peut infléchir le sens de la pièce, en mettant en valeur des aspects qui « feront sens » pour les spectateurs. La dimension politique de ce théâtre est l’une des lignes de force privilégiées par les metteurs en scène. </a:t>
            </a:r>
          </a:p>
          <a:p>
            <a:pPr marL="342900" indent="-342900" algn="just">
              <a:buFont typeface="Arial" pitchFamily="34" charset="0"/>
              <a:buChar char="•"/>
            </a:pPr>
            <a:r>
              <a:rPr lang="fr-FR" sz="2000" b="1" dirty="0" smtClean="0">
                <a:solidFill>
                  <a:srgbClr val="0060A8"/>
                </a:solidFill>
              </a:rPr>
              <a:t>De manière très générale, les mises en scène contemporaines s’éloignent de deux dangers que présente le théâtre de Hugo : </a:t>
            </a:r>
            <a:r>
              <a:rPr lang="fr-FR" sz="2000" b="1" dirty="0" smtClean="0">
                <a:solidFill>
                  <a:srgbClr val="FF0000"/>
                </a:solidFill>
              </a:rPr>
              <a:t>la surcharge décorative et l’emphase, qui risquent d’éloigner le spectateur de l’émotion dramatique</a:t>
            </a:r>
            <a:r>
              <a:rPr lang="fr-FR" sz="2000" b="1" dirty="0" smtClean="0">
                <a:solidFill>
                  <a:srgbClr val="0060A8"/>
                </a:solidFill>
              </a:rPr>
              <a:t>. </a:t>
            </a:r>
          </a:p>
          <a:p>
            <a:pPr marL="342900" indent="-342900" algn="just">
              <a:buFont typeface="Arial" pitchFamily="34" charset="0"/>
              <a:buChar char="•"/>
            </a:pPr>
            <a:endParaRPr lang="fr-FR" sz="2000" b="1" dirty="0">
              <a:solidFill>
                <a:srgbClr val="0060A8"/>
              </a:solidFill>
            </a:endParaRPr>
          </a:p>
        </p:txBody>
      </p:sp>
    </p:spTree>
    <p:extLst>
      <p:ext uri="{BB962C8B-B14F-4D97-AF65-F5344CB8AC3E}">
        <p14:creationId xmlns:p14="http://schemas.microsoft.com/office/powerpoint/2010/main" val="2786638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35663" y="235540"/>
            <a:ext cx="8712968" cy="5139869"/>
          </a:xfrm>
          <a:prstGeom prst="rect">
            <a:avLst/>
          </a:prstGeom>
          <a:noFill/>
        </p:spPr>
        <p:txBody>
          <a:bodyPr wrap="square" rtlCol="0">
            <a:spAutoFit/>
          </a:bodyPr>
          <a:lstStyle/>
          <a:p>
            <a:pPr algn="ctr"/>
            <a:r>
              <a:rPr lang="fr-FR" sz="2400" b="1" dirty="0" smtClean="0">
                <a:solidFill>
                  <a:srgbClr val="0060A8"/>
                </a:solidFill>
              </a:rPr>
              <a:t>La mise en scène comme interprétation du texte.</a:t>
            </a:r>
          </a:p>
          <a:p>
            <a:pPr algn="ctr"/>
            <a:endParaRPr lang="fr-FR" sz="2400" b="1" dirty="0">
              <a:solidFill>
                <a:srgbClr val="0060A8"/>
              </a:solidFill>
            </a:endParaRPr>
          </a:p>
          <a:p>
            <a:pPr algn="just"/>
            <a:r>
              <a:rPr lang="fr-FR" sz="2400" b="1" dirty="0" smtClean="0">
                <a:solidFill>
                  <a:srgbClr val="0060A8"/>
                </a:solidFill>
              </a:rPr>
              <a:t> A la différence d’autres textes littéraires, comme par exemple la poésie, le théâtre représenté met en place un dispositif de </a:t>
            </a:r>
            <a:r>
              <a:rPr lang="fr-FR" sz="2400" b="1" dirty="0" smtClean="0">
                <a:solidFill>
                  <a:srgbClr val="FF0000"/>
                </a:solidFill>
              </a:rPr>
              <a:t>réception</a:t>
            </a:r>
            <a:r>
              <a:rPr lang="fr-FR" sz="2400" b="1" dirty="0" smtClean="0">
                <a:solidFill>
                  <a:srgbClr val="0060A8"/>
                </a:solidFill>
              </a:rPr>
              <a:t> plus complexe. </a:t>
            </a:r>
          </a:p>
          <a:p>
            <a:pPr algn="just"/>
            <a:endParaRPr lang="fr-FR" sz="2400" b="1" dirty="0" smtClean="0">
              <a:solidFill>
                <a:srgbClr val="0060A8"/>
              </a:solidFill>
            </a:endParaRPr>
          </a:p>
          <a:p>
            <a:pPr algn="just"/>
            <a:r>
              <a:rPr lang="fr-FR" sz="2000" b="1" i="1" dirty="0" smtClean="0">
                <a:solidFill>
                  <a:srgbClr val="0060A8"/>
                </a:solidFill>
              </a:rPr>
              <a:t>Réception littéraire : ensemble des processus (culturels, sociaux, cognitifs…)  par lesquels un lecteur construit des significations à partir d’un texte. </a:t>
            </a:r>
          </a:p>
          <a:p>
            <a:pPr algn="just"/>
            <a:endParaRPr lang="fr-FR" sz="2400" b="1" dirty="0">
              <a:solidFill>
                <a:srgbClr val="0060A8"/>
              </a:solidFill>
            </a:endParaRPr>
          </a:p>
          <a:p>
            <a:pPr algn="just"/>
            <a:r>
              <a:rPr lang="fr-FR" sz="2400" b="1" dirty="0" smtClean="0">
                <a:solidFill>
                  <a:srgbClr val="0060A8"/>
                </a:solidFill>
              </a:rPr>
              <a:t>En effet, en lisant un poème, le lecteur est directement en charge de la réception et de la construction du sens. Il est </a:t>
            </a:r>
            <a:r>
              <a:rPr lang="fr-FR" sz="2400" b="1" dirty="0" smtClean="0">
                <a:solidFill>
                  <a:srgbClr val="0060A8"/>
                </a:solidFill>
              </a:rPr>
              <a:t>largement </a:t>
            </a:r>
            <a:r>
              <a:rPr lang="fr-FR" sz="2400" b="1" dirty="0" smtClean="0">
                <a:solidFill>
                  <a:srgbClr val="0060A8"/>
                </a:solidFill>
              </a:rPr>
              <a:t>responsable de l’interprétation du texte. </a:t>
            </a:r>
          </a:p>
          <a:p>
            <a:pPr algn="just"/>
            <a:endParaRPr lang="fr-FR" sz="2400" b="1" dirty="0">
              <a:solidFill>
                <a:srgbClr val="0060A8"/>
              </a:solidFill>
            </a:endParaRPr>
          </a:p>
          <a:p>
            <a:pPr algn="just"/>
            <a:endParaRPr lang="fr-FR" sz="2400" b="1" dirty="0">
              <a:solidFill>
                <a:srgbClr val="0060A8"/>
              </a:solidFill>
            </a:endParaRPr>
          </a:p>
        </p:txBody>
      </p:sp>
      <p:sp>
        <p:nvSpPr>
          <p:cNvPr id="5" name="ZoneTexte 4"/>
          <p:cNvSpPr txBox="1"/>
          <p:nvPr/>
        </p:nvSpPr>
        <p:spPr>
          <a:xfrm>
            <a:off x="611560" y="5168846"/>
            <a:ext cx="2160240" cy="430887"/>
          </a:xfrm>
          <a:prstGeom prst="rect">
            <a:avLst/>
          </a:prstGeom>
          <a:noFill/>
          <a:ln w="22225">
            <a:solidFill>
              <a:schemeClr val="tx2">
                <a:lumMod val="60000"/>
                <a:lumOff val="40000"/>
              </a:schemeClr>
            </a:solidFill>
          </a:ln>
        </p:spPr>
        <p:txBody>
          <a:bodyPr wrap="square" rtlCol="0">
            <a:spAutoFit/>
          </a:bodyPr>
          <a:lstStyle/>
          <a:p>
            <a:pPr algn="ctr"/>
            <a:r>
              <a:rPr lang="fr-FR" sz="2200" b="1" dirty="0" smtClean="0">
                <a:solidFill>
                  <a:srgbClr val="0060A8"/>
                </a:solidFill>
              </a:rPr>
              <a:t>Texte</a:t>
            </a:r>
            <a:endParaRPr lang="fr-FR" sz="2200" b="1" dirty="0">
              <a:solidFill>
                <a:srgbClr val="0060A8"/>
              </a:solidFill>
            </a:endParaRPr>
          </a:p>
        </p:txBody>
      </p:sp>
      <p:sp>
        <p:nvSpPr>
          <p:cNvPr id="7" name="ZoneTexte 6"/>
          <p:cNvSpPr txBox="1"/>
          <p:nvPr/>
        </p:nvSpPr>
        <p:spPr>
          <a:xfrm>
            <a:off x="5724128" y="5129187"/>
            <a:ext cx="2397701" cy="430887"/>
          </a:xfrm>
          <a:prstGeom prst="rect">
            <a:avLst/>
          </a:prstGeom>
          <a:noFill/>
          <a:ln w="22225">
            <a:solidFill>
              <a:schemeClr val="tx2">
                <a:lumMod val="60000"/>
                <a:lumOff val="40000"/>
              </a:schemeClr>
            </a:solidFill>
          </a:ln>
        </p:spPr>
        <p:txBody>
          <a:bodyPr wrap="square" rtlCol="0">
            <a:spAutoFit/>
          </a:bodyPr>
          <a:lstStyle/>
          <a:p>
            <a:pPr algn="ctr"/>
            <a:r>
              <a:rPr lang="fr-FR" sz="2200" b="1" dirty="0" smtClean="0">
                <a:solidFill>
                  <a:srgbClr val="0060A8"/>
                </a:solidFill>
              </a:rPr>
              <a:t>Lecteur</a:t>
            </a:r>
            <a:endParaRPr lang="fr-FR" sz="2200" b="1" dirty="0">
              <a:solidFill>
                <a:srgbClr val="0060A8"/>
              </a:solidFill>
            </a:endParaRPr>
          </a:p>
        </p:txBody>
      </p:sp>
      <p:cxnSp>
        <p:nvCxnSpPr>
          <p:cNvPr id="8" name="Connecteur droit avec flèche 7"/>
          <p:cNvCxnSpPr>
            <a:endCxn id="7" idx="1"/>
          </p:cNvCxnSpPr>
          <p:nvPr/>
        </p:nvCxnSpPr>
        <p:spPr>
          <a:xfrm>
            <a:off x="2843808" y="5344630"/>
            <a:ext cx="2880320" cy="1"/>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987824" y="5610363"/>
            <a:ext cx="2592288" cy="769441"/>
          </a:xfrm>
          <a:prstGeom prst="rect">
            <a:avLst/>
          </a:prstGeom>
          <a:noFill/>
          <a:ln w="22225">
            <a:noFill/>
          </a:ln>
        </p:spPr>
        <p:txBody>
          <a:bodyPr wrap="square" rtlCol="0">
            <a:spAutoFit/>
          </a:bodyPr>
          <a:lstStyle/>
          <a:p>
            <a:pPr algn="ctr"/>
            <a:r>
              <a:rPr lang="fr-FR" sz="2200" b="1" dirty="0" smtClean="0">
                <a:solidFill>
                  <a:srgbClr val="FF0000"/>
                </a:solidFill>
              </a:rPr>
              <a:t>Interprétation, construction du sens</a:t>
            </a:r>
            <a:endParaRPr lang="fr-FR" sz="2200" b="1" dirty="0">
              <a:solidFill>
                <a:srgbClr val="FF0000"/>
              </a:solidFill>
            </a:endParaRPr>
          </a:p>
        </p:txBody>
      </p:sp>
    </p:spTree>
    <p:extLst>
      <p:ext uri="{BB962C8B-B14F-4D97-AF65-F5344CB8AC3E}">
        <p14:creationId xmlns:p14="http://schemas.microsoft.com/office/powerpoint/2010/main" val="2066347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2511" y="235540"/>
            <a:ext cx="8712968" cy="3046988"/>
          </a:xfrm>
          <a:prstGeom prst="rect">
            <a:avLst/>
          </a:prstGeom>
          <a:noFill/>
        </p:spPr>
        <p:txBody>
          <a:bodyPr wrap="square" rtlCol="0">
            <a:spAutoFit/>
          </a:bodyPr>
          <a:lstStyle/>
          <a:p>
            <a:pPr algn="ctr"/>
            <a:r>
              <a:rPr lang="fr-FR" sz="2400" b="1" dirty="0" smtClean="0">
                <a:solidFill>
                  <a:srgbClr val="0060A8"/>
                </a:solidFill>
              </a:rPr>
              <a:t>La mise en scène comme interprétation du texte.</a:t>
            </a:r>
          </a:p>
          <a:p>
            <a:pPr algn="ctr"/>
            <a:endParaRPr lang="fr-FR" sz="2400" b="1" dirty="0">
              <a:solidFill>
                <a:srgbClr val="0060A8"/>
              </a:solidFill>
            </a:endParaRPr>
          </a:p>
          <a:p>
            <a:pPr algn="just"/>
            <a:r>
              <a:rPr lang="fr-FR" sz="2400" b="1" dirty="0" smtClean="0">
                <a:solidFill>
                  <a:srgbClr val="0060A8"/>
                </a:solidFill>
              </a:rPr>
              <a:t>Au théâtre, en revanche, le texte est pris en charge par un metteur en scène et son équipe, qui vont opérer un certain nombre de choix scénographiques débouchant sur une interprétation du texte de l’auteur. </a:t>
            </a:r>
          </a:p>
          <a:p>
            <a:pPr algn="just"/>
            <a:endParaRPr lang="fr-FR" sz="2400" b="1" dirty="0">
              <a:solidFill>
                <a:srgbClr val="0060A8"/>
              </a:solidFill>
            </a:endParaRPr>
          </a:p>
          <a:p>
            <a:pPr algn="just"/>
            <a:endParaRPr lang="fr-FR" sz="2400" b="1" dirty="0">
              <a:solidFill>
                <a:srgbClr val="0060A8"/>
              </a:solidFill>
            </a:endParaRPr>
          </a:p>
        </p:txBody>
      </p:sp>
      <p:sp>
        <p:nvSpPr>
          <p:cNvPr id="5" name="ZoneTexte 4"/>
          <p:cNvSpPr txBox="1"/>
          <p:nvPr/>
        </p:nvSpPr>
        <p:spPr>
          <a:xfrm>
            <a:off x="711455" y="3067082"/>
            <a:ext cx="2160240" cy="430887"/>
          </a:xfrm>
          <a:prstGeom prst="rect">
            <a:avLst/>
          </a:prstGeom>
          <a:noFill/>
          <a:ln w="22225">
            <a:solidFill>
              <a:schemeClr val="tx2">
                <a:lumMod val="60000"/>
                <a:lumOff val="40000"/>
              </a:schemeClr>
            </a:solidFill>
          </a:ln>
        </p:spPr>
        <p:txBody>
          <a:bodyPr wrap="square" rtlCol="0">
            <a:spAutoFit/>
          </a:bodyPr>
          <a:lstStyle/>
          <a:p>
            <a:pPr algn="ctr"/>
            <a:r>
              <a:rPr lang="fr-FR" sz="2200" b="1" dirty="0" smtClean="0">
                <a:solidFill>
                  <a:srgbClr val="0060A8"/>
                </a:solidFill>
              </a:rPr>
              <a:t>Texte de théâtre </a:t>
            </a:r>
            <a:endParaRPr lang="fr-FR" sz="2200" b="1" dirty="0">
              <a:solidFill>
                <a:srgbClr val="0060A8"/>
              </a:solidFill>
            </a:endParaRPr>
          </a:p>
        </p:txBody>
      </p:sp>
      <p:sp>
        <p:nvSpPr>
          <p:cNvPr id="7" name="ZoneTexte 6"/>
          <p:cNvSpPr txBox="1"/>
          <p:nvPr/>
        </p:nvSpPr>
        <p:spPr>
          <a:xfrm>
            <a:off x="5536601" y="3072310"/>
            <a:ext cx="2397701" cy="430887"/>
          </a:xfrm>
          <a:prstGeom prst="rect">
            <a:avLst/>
          </a:prstGeom>
          <a:noFill/>
          <a:ln w="22225">
            <a:solidFill>
              <a:schemeClr val="tx2">
                <a:lumMod val="60000"/>
                <a:lumOff val="40000"/>
              </a:schemeClr>
            </a:solidFill>
          </a:ln>
        </p:spPr>
        <p:txBody>
          <a:bodyPr wrap="square" rtlCol="0">
            <a:spAutoFit/>
          </a:bodyPr>
          <a:lstStyle/>
          <a:p>
            <a:pPr algn="ctr"/>
            <a:r>
              <a:rPr lang="fr-FR" sz="2200" b="1" dirty="0" smtClean="0">
                <a:solidFill>
                  <a:srgbClr val="0060A8"/>
                </a:solidFill>
              </a:rPr>
              <a:t>Spectateur</a:t>
            </a:r>
            <a:endParaRPr lang="fr-FR" sz="2200" b="1" dirty="0">
              <a:solidFill>
                <a:srgbClr val="0060A8"/>
              </a:solidFill>
            </a:endParaRPr>
          </a:p>
        </p:txBody>
      </p:sp>
      <p:cxnSp>
        <p:nvCxnSpPr>
          <p:cNvPr id="8" name="Connecteur droit avec flèche 7"/>
          <p:cNvCxnSpPr/>
          <p:nvPr/>
        </p:nvCxnSpPr>
        <p:spPr>
          <a:xfrm>
            <a:off x="1488351" y="3573016"/>
            <a:ext cx="2075537" cy="1368152"/>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22962" y="4257092"/>
            <a:ext cx="2757295" cy="769441"/>
          </a:xfrm>
          <a:prstGeom prst="rect">
            <a:avLst/>
          </a:prstGeom>
          <a:noFill/>
          <a:ln w="22225">
            <a:noFill/>
          </a:ln>
        </p:spPr>
        <p:txBody>
          <a:bodyPr wrap="square" rtlCol="0">
            <a:spAutoFit/>
          </a:bodyPr>
          <a:lstStyle/>
          <a:p>
            <a:pPr algn="ctr"/>
            <a:r>
              <a:rPr lang="fr-FR" sz="2200" b="1" dirty="0" smtClean="0">
                <a:solidFill>
                  <a:srgbClr val="FF0000"/>
                </a:solidFill>
              </a:rPr>
              <a:t>Interprétation, ou « lecture » de la pièce </a:t>
            </a:r>
            <a:endParaRPr lang="fr-FR" sz="2200" b="1" dirty="0">
              <a:solidFill>
                <a:srgbClr val="FF0000"/>
              </a:solidFill>
            </a:endParaRPr>
          </a:p>
        </p:txBody>
      </p:sp>
      <p:sp>
        <p:nvSpPr>
          <p:cNvPr id="9" name="ZoneTexte 8"/>
          <p:cNvSpPr txBox="1"/>
          <p:nvPr/>
        </p:nvSpPr>
        <p:spPr>
          <a:xfrm>
            <a:off x="2987824" y="5009919"/>
            <a:ext cx="2592288" cy="769441"/>
          </a:xfrm>
          <a:prstGeom prst="rect">
            <a:avLst/>
          </a:prstGeom>
          <a:noFill/>
          <a:ln w="22225">
            <a:solidFill>
              <a:schemeClr val="tx2">
                <a:lumMod val="60000"/>
                <a:lumOff val="40000"/>
              </a:schemeClr>
            </a:solidFill>
          </a:ln>
        </p:spPr>
        <p:txBody>
          <a:bodyPr wrap="square" rtlCol="0">
            <a:spAutoFit/>
          </a:bodyPr>
          <a:lstStyle/>
          <a:p>
            <a:pPr algn="ctr"/>
            <a:r>
              <a:rPr lang="fr-FR" sz="2200" b="1" dirty="0" smtClean="0">
                <a:solidFill>
                  <a:srgbClr val="0060A8"/>
                </a:solidFill>
              </a:rPr>
              <a:t>Ensemble des choix de mise en scène</a:t>
            </a:r>
            <a:endParaRPr lang="fr-FR" sz="2200" b="1" dirty="0">
              <a:solidFill>
                <a:srgbClr val="0060A8"/>
              </a:solidFill>
            </a:endParaRPr>
          </a:p>
        </p:txBody>
      </p:sp>
      <p:cxnSp>
        <p:nvCxnSpPr>
          <p:cNvPr id="10" name="Connecteur droit avec flèche 9"/>
          <p:cNvCxnSpPr/>
          <p:nvPr/>
        </p:nvCxnSpPr>
        <p:spPr>
          <a:xfrm flipV="1">
            <a:off x="4628995" y="3573016"/>
            <a:ext cx="1815213" cy="1368152"/>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789240" y="4087814"/>
            <a:ext cx="2757295" cy="1107996"/>
          </a:xfrm>
          <a:prstGeom prst="rect">
            <a:avLst/>
          </a:prstGeom>
          <a:noFill/>
          <a:ln w="22225">
            <a:noFill/>
          </a:ln>
        </p:spPr>
        <p:txBody>
          <a:bodyPr wrap="square" rtlCol="0">
            <a:spAutoFit/>
          </a:bodyPr>
          <a:lstStyle/>
          <a:p>
            <a:pPr algn="ctr"/>
            <a:r>
              <a:rPr lang="fr-FR" sz="2200" b="1" dirty="0" smtClean="0">
                <a:solidFill>
                  <a:srgbClr val="FF0000"/>
                </a:solidFill>
              </a:rPr>
              <a:t>Réception fondée sur une « polyphonie » informationnelle.</a:t>
            </a:r>
            <a:endParaRPr lang="fr-FR" sz="2200" b="1" dirty="0">
              <a:solidFill>
                <a:srgbClr val="FF0000"/>
              </a:solidFill>
            </a:endParaRPr>
          </a:p>
        </p:txBody>
      </p:sp>
    </p:spTree>
    <p:extLst>
      <p:ext uri="{BB962C8B-B14F-4D97-AF65-F5344CB8AC3E}">
        <p14:creationId xmlns:p14="http://schemas.microsoft.com/office/powerpoint/2010/main" val="133527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2511" y="235540"/>
            <a:ext cx="8712968" cy="3631763"/>
          </a:xfrm>
          <a:prstGeom prst="rect">
            <a:avLst/>
          </a:prstGeom>
          <a:noFill/>
        </p:spPr>
        <p:txBody>
          <a:bodyPr wrap="square" rtlCol="0">
            <a:spAutoFit/>
          </a:bodyPr>
          <a:lstStyle/>
          <a:p>
            <a:pPr algn="ctr"/>
            <a:r>
              <a:rPr lang="fr-FR" sz="2400" b="1" dirty="0" smtClean="0">
                <a:solidFill>
                  <a:srgbClr val="0060A8"/>
                </a:solidFill>
              </a:rPr>
              <a:t>Mise en scène et « relecture ».</a:t>
            </a:r>
          </a:p>
          <a:p>
            <a:pPr algn="just"/>
            <a:endParaRPr lang="fr-FR" sz="2200" b="1" dirty="0" smtClean="0">
              <a:solidFill>
                <a:srgbClr val="0060A8"/>
              </a:solidFill>
            </a:endParaRPr>
          </a:p>
          <a:p>
            <a:pPr algn="just"/>
            <a:r>
              <a:rPr lang="fr-FR" sz="2200" b="1" dirty="0" smtClean="0">
                <a:solidFill>
                  <a:srgbClr val="0070C0"/>
                </a:solidFill>
              </a:rPr>
              <a:t>Lorsqu’un théâtre, un metteur en scène et une troupe décident de « monter » une pièce du répertoire, c’est bien souvent pour en proposer une « lecture » nouvelle ou originale, proposer un angle nouveau, un jeu d’acteurs spécifique, etc. Un metteur en scène s’inscrit donc dans une tension permanente entre deux postures et </a:t>
            </a:r>
            <a:r>
              <a:rPr lang="fr-FR" sz="2200" b="1" dirty="0" smtClean="0">
                <a:solidFill>
                  <a:srgbClr val="0070C0"/>
                </a:solidFill>
              </a:rPr>
              <a:t>deux </a:t>
            </a:r>
            <a:r>
              <a:rPr lang="fr-FR" sz="2200" b="1" dirty="0" smtClean="0">
                <a:solidFill>
                  <a:srgbClr val="0070C0"/>
                </a:solidFill>
              </a:rPr>
              <a:t>temporalités </a:t>
            </a:r>
            <a:r>
              <a:rPr lang="fr-FR" sz="2400" b="1" dirty="0" smtClean="0">
                <a:solidFill>
                  <a:srgbClr val="0070C0"/>
                </a:solidFill>
              </a:rPr>
              <a:t>:</a:t>
            </a:r>
          </a:p>
          <a:p>
            <a:pPr algn="just"/>
            <a:endParaRPr lang="fr-FR" sz="2400" b="1" dirty="0">
              <a:solidFill>
                <a:srgbClr val="0060A8"/>
              </a:solidFill>
            </a:endParaRPr>
          </a:p>
          <a:p>
            <a:pPr algn="just"/>
            <a:endParaRPr lang="fr-FR" sz="2400" b="1" dirty="0">
              <a:solidFill>
                <a:srgbClr val="0060A8"/>
              </a:solidFill>
            </a:endParaRPr>
          </a:p>
          <a:p>
            <a:pPr algn="just"/>
            <a:endParaRPr lang="fr-FR" sz="2400" b="1" dirty="0">
              <a:solidFill>
                <a:srgbClr val="0060A8"/>
              </a:solidFill>
            </a:endParaRPr>
          </a:p>
        </p:txBody>
      </p:sp>
      <p:sp>
        <p:nvSpPr>
          <p:cNvPr id="15" name="ZoneTexte 14"/>
          <p:cNvSpPr txBox="1"/>
          <p:nvPr/>
        </p:nvSpPr>
        <p:spPr>
          <a:xfrm>
            <a:off x="449822" y="3250706"/>
            <a:ext cx="3363385" cy="1446550"/>
          </a:xfrm>
          <a:prstGeom prst="rect">
            <a:avLst/>
          </a:prstGeom>
          <a:noFill/>
          <a:ln w="22225">
            <a:solidFill>
              <a:schemeClr val="tx2">
                <a:lumMod val="60000"/>
                <a:lumOff val="40000"/>
              </a:schemeClr>
            </a:solidFill>
          </a:ln>
        </p:spPr>
        <p:txBody>
          <a:bodyPr wrap="square" rtlCol="0">
            <a:spAutoFit/>
          </a:bodyPr>
          <a:lstStyle/>
          <a:p>
            <a:pPr algn="ctr"/>
            <a:r>
              <a:rPr lang="fr-FR" sz="2200" b="1" dirty="0" smtClean="0">
                <a:solidFill>
                  <a:srgbClr val="0060A8"/>
                </a:solidFill>
              </a:rPr>
              <a:t>Respect du texte, traditions d’interprétation, prise en compte de données historiques, etc. </a:t>
            </a:r>
            <a:endParaRPr lang="fr-FR" sz="2200" b="1" dirty="0">
              <a:solidFill>
                <a:srgbClr val="0060A8"/>
              </a:solidFill>
            </a:endParaRPr>
          </a:p>
        </p:txBody>
      </p:sp>
      <p:sp>
        <p:nvSpPr>
          <p:cNvPr id="16" name="ZoneTexte 15"/>
          <p:cNvSpPr txBox="1"/>
          <p:nvPr/>
        </p:nvSpPr>
        <p:spPr>
          <a:xfrm>
            <a:off x="5338401" y="3250706"/>
            <a:ext cx="3168352" cy="1446550"/>
          </a:xfrm>
          <a:prstGeom prst="rect">
            <a:avLst/>
          </a:prstGeom>
          <a:noFill/>
          <a:ln w="22225">
            <a:solidFill>
              <a:schemeClr val="tx2">
                <a:lumMod val="60000"/>
                <a:lumOff val="40000"/>
              </a:schemeClr>
            </a:solidFill>
          </a:ln>
        </p:spPr>
        <p:txBody>
          <a:bodyPr wrap="square" rtlCol="0">
            <a:spAutoFit/>
          </a:bodyPr>
          <a:lstStyle/>
          <a:p>
            <a:pPr algn="ctr"/>
            <a:r>
              <a:rPr lang="fr-FR" sz="2200" b="1" dirty="0" smtClean="0">
                <a:solidFill>
                  <a:srgbClr val="0060A8"/>
                </a:solidFill>
              </a:rPr>
              <a:t>Choix esthétiques, sens donné à la pièce, contraintes matérielles, nature du public…</a:t>
            </a:r>
            <a:endParaRPr lang="fr-FR" sz="2200" b="1" dirty="0">
              <a:solidFill>
                <a:srgbClr val="0060A8"/>
              </a:solidFill>
            </a:endParaRPr>
          </a:p>
        </p:txBody>
      </p:sp>
      <p:sp>
        <p:nvSpPr>
          <p:cNvPr id="2" name="Organigramme : Connecteur 1"/>
          <p:cNvSpPr/>
          <p:nvPr/>
        </p:nvSpPr>
        <p:spPr>
          <a:xfrm>
            <a:off x="899592" y="4698301"/>
            <a:ext cx="2160240" cy="161101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Temporalité de la création</a:t>
            </a:r>
          </a:p>
          <a:p>
            <a:pPr algn="ctr"/>
            <a:r>
              <a:rPr lang="fr-FR" b="1" dirty="0" smtClean="0">
                <a:solidFill>
                  <a:srgbClr val="FF0000"/>
                </a:solidFill>
              </a:rPr>
              <a:t>Réception en 1830</a:t>
            </a:r>
            <a:endParaRPr lang="fr-FR" b="1" dirty="0">
              <a:solidFill>
                <a:srgbClr val="FF0000"/>
              </a:solidFill>
            </a:endParaRPr>
          </a:p>
        </p:txBody>
      </p:sp>
      <p:sp>
        <p:nvSpPr>
          <p:cNvPr id="20" name="Organigramme : Connecteur 19"/>
          <p:cNvSpPr/>
          <p:nvPr/>
        </p:nvSpPr>
        <p:spPr>
          <a:xfrm>
            <a:off x="5652120" y="4678497"/>
            <a:ext cx="2376264" cy="161101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Temporalité de la représentation</a:t>
            </a:r>
          </a:p>
          <a:p>
            <a:pPr algn="ctr"/>
            <a:r>
              <a:rPr lang="fr-FR" b="1" dirty="0" smtClean="0">
                <a:solidFill>
                  <a:srgbClr val="FF0000"/>
                </a:solidFill>
              </a:rPr>
              <a:t>Réception au XXIe siècle</a:t>
            </a:r>
            <a:endParaRPr lang="fr-FR" b="1" dirty="0">
              <a:solidFill>
                <a:srgbClr val="FF0000"/>
              </a:solidFill>
            </a:endParaRPr>
          </a:p>
        </p:txBody>
      </p:sp>
      <p:cxnSp>
        <p:nvCxnSpPr>
          <p:cNvPr id="6" name="Connecteur droit avec flèche 5"/>
          <p:cNvCxnSpPr>
            <a:stCxn id="15" idx="3"/>
            <a:endCxn id="16" idx="1"/>
          </p:cNvCxnSpPr>
          <p:nvPr/>
        </p:nvCxnSpPr>
        <p:spPr>
          <a:xfrm>
            <a:off x="3813207" y="3973981"/>
            <a:ext cx="1525194"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103801" y="5515391"/>
            <a:ext cx="2548319"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876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320" y="216184"/>
            <a:ext cx="8712968" cy="4862870"/>
          </a:xfrm>
          <a:prstGeom prst="rect">
            <a:avLst/>
          </a:prstGeom>
          <a:noFill/>
        </p:spPr>
        <p:txBody>
          <a:bodyPr wrap="square" rtlCol="0">
            <a:spAutoFit/>
          </a:bodyPr>
          <a:lstStyle/>
          <a:p>
            <a:pPr algn="ctr"/>
            <a:r>
              <a:rPr lang="fr-FR" sz="2400" b="1" dirty="0" smtClean="0">
                <a:solidFill>
                  <a:srgbClr val="0060A8"/>
                </a:solidFill>
              </a:rPr>
              <a:t>Les trois temporalités. </a:t>
            </a:r>
          </a:p>
          <a:p>
            <a:pPr algn="ctr"/>
            <a:endParaRPr lang="fr-FR" sz="2200" b="1" dirty="0" smtClean="0">
              <a:solidFill>
                <a:srgbClr val="0060A8"/>
              </a:solidFill>
            </a:endParaRPr>
          </a:p>
          <a:p>
            <a:pPr algn="just"/>
            <a:r>
              <a:rPr lang="fr-FR" sz="2200" b="1" dirty="0" smtClean="0">
                <a:solidFill>
                  <a:srgbClr val="0060A8"/>
                </a:solidFill>
              </a:rPr>
              <a:t>En confrontant plusieurs mises en scène « modernes » à la mise en scène « originelle », nous nous interrogerons sur la marge de liberté prise par les metteurs en scène, sur leur projet, en mettant l’accent sur une problématique spécifique, celle du </a:t>
            </a:r>
            <a:r>
              <a:rPr lang="fr-FR" sz="2200" b="1" dirty="0" smtClean="0">
                <a:solidFill>
                  <a:srgbClr val="FF0000"/>
                </a:solidFill>
              </a:rPr>
              <a:t>rapport à la temporalité et à l’histoire</a:t>
            </a:r>
            <a:r>
              <a:rPr lang="fr-FR" sz="2200" b="1" dirty="0" smtClean="0">
                <a:solidFill>
                  <a:srgbClr val="0060A8"/>
                </a:solidFill>
              </a:rPr>
              <a:t>, qui s’inscrit dans </a:t>
            </a:r>
            <a:r>
              <a:rPr lang="fr-FR" sz="2200" b="1" dirty="0" smtClean="0">
                <a:solidFill>
                  <a:srgbClr val="FF0000"/>
                </a:solidFill>
              </a:rPr>
              <a:t>une triple dimension </a:t>
            </a:r>
            <a:r>
              <a:rPr lang="fr-FR" sz="2200" b="1" dirty="0" smtClean="0">
                <a:solidFill>
                  <a:srgbClr val="0060A8"/>
                </a:solidFill>
              </a:rPr>
              <a:t>: </a:t>
            </a:r>
          </a:p>
          <a:p>
            <a:pPr algn="just"/>
            <a:endParaRPr lang="fr-FR" sz="2200" b="1" dirty="0">
              <a:solidFill>
                <a:srgbClr val="0060A8"/>
              </a:solidFill>
            </a:endParaRPr>
          </a:p>
          <a:p>
            <a:pPr algn="just"/>
            <a:endParaRPr lang="fr-FR" sz="2200" b="1" dirty="0" smtClean="0">
              <a:solidFill>
                <a:srgbClr val="0060A8"/>
              </a:solidFill>
            </a:endParaRPr>
          </a:p>
          <a:p>
            <a:pPr algn="just"/>
            <a:endParaRPr lang="fr-FR" sz="2200" b="1" dirty="0">
              <a:solidFill>
                <a:srgbClr val="0060A8"/>
              </a:solidFill>
            </a:endParaRPr>
          </a:p>
          <a:p>
            <a:pPr algn="just"/>
            <a:endParaRPr lang="fr-FR" sz="2200" b="1" dirty="0" smtClean="0">
              <a:solidFill>
                <a:srgbClr val="0060A8"/>
              </a:solidFill>
            </a:endParaRPr>
          </a:p>
          <a:p>
            <a:pPr algn="just"/>
            <a:r>
              <a:rPr lang="fr-FR" sz="2200" b="1" dirty="0" smtClean="0">
                <a:solidFill>
                  <a:srgbClr val="0060A8"/>
                </a:solidFill>
              </a:rPr>
              <a:t> </a:t>
            </a:r>
            <a:endParaRPr lang="fr-FR" sz="2200" b="1" dirty="0">
              <a:solidFill>
                <a:srgbClr val="0060A8"/>
              </a:solidFill>
            </a:endParaRPr>
          </a:p>
          <a:p>
            <a:pPr algn="just"/>
            <a:endParaRPr lang="fr-FR" sz="2200" b="1" dirty="0">
              <a:solidFill>
                <a:srgbClr val="0060A8"/>
              </a:solidFill>
            </a:endParaRPr>
          </a:p>
          <a:p>
            <a:pPr algn="just"/>
            <a:endParaRPr lang="fr-FR" sz="2200" b="1" dirty="0">
              <a:solidFill>
                <a:srgbClr val="0060A8"/>
              </a:solidFill>
            </a:endParaRPr>
          </a:p>
        </p:txBody>
      </p:sp>
      <p:sp>
        <p:nvSpPr>
          <p:cNvPr id="13" name="Pentagone 12"/>
          <p:cNvSpPr/>
          <p:nvPr/>
        </p:nvSpPr>
        <p:spPr>
          <a:xfrm>
            <a:off x="219320" y="2996952"/>
            <a:ext cx="2936362" cy="2654580"/>
          </a:xfrm>
          <a:prstGeom prst="homePlate">
            <a:avLst/>
          </a:prstGeom>
          <a:effectLst>
            <a:outerShdw blurRad="40000" dist="20000" dir="5400000" rotWithShape="0">
              <a:srgbClr val="000000">
                <a:alpha val="38000"/>
              </a:srgbClr>
            </a:outerShd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b="1" dirty="0" smtClean="0">
              <a:solidFill>
                <a:srgbClr val="0060A8"/>
              </a:solidFill>
            </a:endParaRPr>
          </a:p>
          <a:p>
            <a:pPr algn="ctr"/>
            <a:r>
              <a:rPr lang="fr-FR" b="1" dirty="0" smtClean="0">
                <a:solidFill>
                  <a:srgbClr val="FF0000"/>
                </a:solidFill>
              </a:rPr>
              <a:t> </a:t>
            </a:r>
          </a:p>
          <a:p>
            <a:pPr algn="ctr"/>
            <a:endParaRPr lang="fr-FR" sz="2000" b="1" dirty="0" smtClean="0">
              <a:solidFill>
                <a:srgbClr val="FF0000"/>
              </a:solidFill>
            </a:endParaRPr>
          </a:p>
          <a:p>
            <a:pPr algn="ctr"/>
            <a:endParaRPr lang="fr-FR" sz="2000" b="1" dirty="0">
              <a:solidFill>
                <a:srgbClr val="FF0000"/>
              </a:solidFill>
            </a:endParaRPr>
          </a:p>
          <a:p>
            <a:pPr algn="ctr"/>
            <a:r>
              <a:rPr lang="fr-FR" sz="2000" b="1" dirty="0" smtClean="0">
                <a:solidFill>
                  <a:srgbClr val="FF0000"/>
                </a:solidFill>
              </a:rPr>
              <a:t>Temps </a:t>
            </a:r>
            <a:r>
              <a:rPr lang="fr-FR" sz="2000" b="1" dirty="0">
                <a:solidFill>
                  <a:srgbClr val="FF0000"/>
                </a:solidFill>
              </a:rPr>
              <a:t>de la </a:t>
            </a:r>
            <a:endParaRPr lang="fr-FR" sz="2000" b="1" dirty="0" smtClean="0">
              <a:solidFill>
                <a:srgbClr val="FF0000"/>
              </a:solidFill>
            </a:endParaRPr>
          </a:p>
          <a:p>
            <a:pPr algn="ctr"/>
            <a:r>
              <a:rPr lang="fr-FR" sz="2000" b="1" dirty="0" smtClean="0">
                <a:solidFill>
                  <a:srgbClr val="FF0000"/>
                </a:solidFill>
              </a:rPr>
              <a:t>fiction</a:t>
            </a:r>
          </a:p>
          <a:p>
            <a:pPr algn="ctr"/>
            <a:endParaRPr lang="fr-FR" b="1" dirty="0">
              <a:solidFill>
                <a:srgbClr val="FF0000"/>
              </a:solidFill>
            </a:endParaRPr>
          </a:p>
          <a:p>
            <a:pPr algn="ctr"/>
            <a:r>
              <a:rPr lang="fr-FR" b="1" dirty="0" smtClean="0">
                <a:solidFill>
                  <a:srgbClr val="0060A8"/>
                </a:solidFill>
              </a:rPr>
              <a:t>Espagne</a:t>
            </a:r>
            <a:r>
              <a:rPr lang="fr-FR" b="1" dirty="0">
                <a:solidFill>
                  <a:srgbClr val="0060A8"/>
                </a:solidFill>
              </a:rPr>
              <a:t>, 1519. </a:t>
            </a:r>
            <a:r>
              <a:rPr lang="fr-FR" b="1" dirty="0" smtClean="0">
                <a:solidFill>
                  <a:srgbClr val="0060A8"/>
                </a:solidFill>
              </a:rPr>
              <a:t> Univers représenté, didascalies, références historiques, etc.</a:t>
            </a:r>
          </a:p>
          <a:p>
            <a:pPr algn="ctr"/>
            <a:endParaRPr lang="fr-FR" b="1" dirty="0">
              <a:solidFill>
                <a:srgbClr val="0060A8"/>
              </a:solidFill>
            </a:endParaRPr>
          </a:p>
          <a:p>
            <a:pPr algn="ctr"/>
            <a:endParaRPr lang="fr-FR" b="1" dirty="0">
              <a:solidFill>
                <a:srgbClr val="0060A8"/>
              </a:solidFill>
            </a:endParaRPr>
          </a:p>
          <a:p>
            <a:pPr algn="ctr"/>
            <a:endParaRPr lang="fr-FR" b="1" dirty="0">
              <a:solidFill>
                <a:srgbClr val="0060A8"/>
              </a:solidFill>
            </a:endParaRPr>
          </a:p>
          <a:p>
            <a:pPr algn="ctr"/>
            <a:endParaRPr lang="fr-FR" b="1" dirty="0">
              <a:solidFill>
                <a:srgbClr val="0060A8"/>
              </a:solidFill>
            </a:endParaRPr>
          </a:p>
          <a:p>
            <a:pPr algn="ctr"/>
            <a:endParaRPr lang="fr-FR" b="1" dirty="0">
              <a:solidFill>
                <a:srgbClr val="0060A8"/>
              </a:solidFill>
            </a:endParaRPr>
          </a:p>
        </p:txBody>
      </p:sp>
      <p:sp>
        <p:nvSpPr>
          <p:cNvPr id="14" name="Pentagone 13"/>
          <p:cNvSpPr/>
          <p:nvPr/>
        </p:nvSpPr>
        <p:spPr>
          <a:xfrm>
            <a:off x="3148545" y="2931586"/>
            <a:ext cx="3100148" cy="2719946"/>
          </a:xfrm>
          <a:prstGeom prst="homePlate">
            <a:avLst/>
          </a:prstGeom>
          <a:effectLst>
            <a:outerShdw blurRad="40000" dist="20000" dir="5400000" rotWithShape="0">
              <a:srgbClr val="000000">
                <a:alpha val="38000"/>
              </a:srgbClr>
            </a:outerShd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b="1" dirty="0" smtClean="0">
              <a:solidFill>
                <a:srgbClr val="0060A8"/>
              </a:solidFill>
            </a:endParaRPr>
          </a:p>
          <a:p>
            <a:pPr algn="ctr"/>
            <a:endParaRPr lang="fr-FR" b="1" dirty="0" smtClean="0">
              <a:solidFill>
                <a:srgbClr val="FF0000"/>
              </a:solidFill>
            </a:endParaRPr>
          </a:p>
          <a:p>
            <a:pPr algn="ctr"/>
            <a:endParaRPr lang="fr-FR" b="1" dirty="0" smtClean="0">
              <a:solidFill>
                <a:srgbClr val="FF0000"/>
              </a:solidFill>
            </a:endParaRPr>
          </a:p>
          <a:p>
            <a:pPr algn="ctr"/>
            <a:r>
              <a:rPr lang="fr-FR" sz="2000" b="1" dirty="0" smtClean="0">
                <a:solidFill>
                  <a:srgbClr val="FF0000"/>
                </a:solidFill>
              </a:rPr>
              <a:t>Temps de la </a:t>
            </a:r>
          </a:p>
          <a:p>
            <a:pPr algn="ctr"/>
            <a:r>
              <a:rPr lang="fr-FR" sz="2000" b="1" dirty="0" smtClean="0">
                <a:solidFill>
                  <a:srgbClr val="FF0000"/>
                </a:solidFill>
              </a:rPr>
              <a:t>création</a:t>
            </a:r>
            <a:endParaRPr lang="fr-FR" sz="2000" b="1" dirty="0">
              <a:solidFill>
                <a:srgbClr val="FF0000"/>
              </a:solidFill>
            </a:endParaRPr>
          </a:p>
          <a:p>
            <a:pPr algn="ctr"/>
            <a:endParaRPr lang="fr-FR" b="1" dirty="0" smtClean="0">
              <a:solidFill>
                <a:srgbClr val="0060A8"/>
              </a:solidFill>
            </a:endParaRPr>
          </a:p>
          <a:p>
            <a:pPr algn="ctr"/>
            <a:r>
              <a:rPr lang="fr-FR" b="1" dirty="0" smtClean="0">
                <a:solidFill>
                  <a:srgbClr val="0060A8"/>
                </a:solidFill>
              </a:rPr>
              <a:t>France, 1830. </a:t>
            </a:r>
          </a:p>
          <a:p>
            <a:pPr algn="ctr"/>
            <a:r>
              <a:rPr lang="fr-FR" b="1" dirty="0" smtClean="0">
                <a:solidFill>
                  <a:srgbClr val="0060A8"/>
                </a:solidFill>
              </a:rPr>
              <a:t>Univers contemporain de Hugo, des spectateurs de l’époque, régime politique… </a:t>
            </a:r>
            <a:endParaRPr lang="fr-FR" b="1" dirty="0">
              <a:solidFill>
                <a:srgbClr val="0060A8"/>
              </a:solidFill>
            </a:endParaRPr>
          </a:p>
          <a:p>
            <a:pPr algn="ctr"/>
            <a:endParaRPr lang="fr-FR" b="1" dirty="0">
              <a:solidFill>
                <a:srgbClr val="0060A8"/>
              </a:solidFill>
            </a:endParaRPr>
          </a:p>
          <a:p>
            <a:pPr algn="ctr"/>
            <a:endParaRPr lang="fr-FR" b="1" dirty="0">
              <a:solidFill>
                <a:srgbClr val="0060A8"/>
              </a:solidFill>
            </a:endParaRPr>
          </a:p>
          <a:p>
            <a:pPr algn="ctr"/>
            <a:endParaRPr lang="fr-FR" b="1" dirty="0">
              <a:solidFill>
                <a:srgbClr val="0060A8"/>
              </a:solidFill>
            </a:endParaRPr>
          </a:p>
        </p:txBody>
      </p:sp>
      <p:sp>
        <p:nvSpPr>
          <p:cNvPr id="15" name="Pentagone 14"/>
          <p:cNvSpPr/>
          <p:nvPr/>
        </p:nvSpPr>
        <p:spPr>
          <a:xfrm>
            <a:off x="6223872" y="2963664"/>
            <a:ext cx="2920128" cy="2687867"/>
          </a:xfrm>
          <a:prstGeom prst="homePlate">
            <a:avLst/>
          </a:prstGeom>
          <a:effectLst>
            <a:outerShdw blurRad="40000" dist="20000" dir="5400000" rotWithShape="0">
              <a:srgbClr val="000000">
                <a:alpha val="38000"/>
              </a:srgbClr>
            </a:outerShd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2000" b="1" dirty="0" smtClean="0">
              <a:solidFill>
                <a:srgbClr val="FF0000"/>
              </a:solidFill>
            </a:endParaRPr>
          </a:p>
          <a:p>
            <a:pPr algn="ctr"/>
            <a:r>
              <a:rPr lang="fr-FR" sz="2000" b="1" dirty="0" smtClean="0">
                <a:solidFill>
                  <a:srgbClr val="FF0000"/>
                </a:solidFill>
              </a:rPr>
              <a:t>Temps de la représentation</a:t>
            </a:r>
            <a:endParaRPr lang="fr-FR" sz="2000" b="1" dirty="0">
              <a:solidFill>
                <a:srgbClr val="FF0000"/>
              </a:solidFill>
            </a:endParaRPr>
          </a:p>
          <a:p>
            <a:pPr algn="ctr"/>
            <a:endParaRPr lang="fr-FR" b="1" dirty="0" smtClean="0">
              <a:solidFill>
                <a:srgbClr val="0060A8"/>
              </a:solidFill>
            </a:endParaRPr>
          </a:p>
          <a:p>
            <a:pPr algn="ctr"/>
            <a:r>
              <a:rPr lang="fr-FR" b="1" dirty="0" smtClean="0">
                <a:solidFill>
                  <a:srgbClr val="0060A8"/>
                </a:solidFill>
              </a:rPr>
              <a:t>1830, 1985, etc. Horizon culturel et social propre aux spectateurs</a:t>
            </a:r>
            <a:endParaRPr lang="fr-FR" b="1" dirty="0">
              <a:solidFill>
                <a:srgbClr val="0060A8"/>
              </a:solidFill>
            </a:endParaRPr>
          </a:p>
          <a:p>
            <a:pPr algn="ctr"/>
            <a:endParaRPr lang="fr-FR" b="1" dirty="0">
              <a:solidFill>
                <a:srgbClr val="0060A8"/>
              </a:solidFill>
            </a:endParaRPr>
          </a:p>
          <a:p>
            <a:pPr algn="ctr"/>
            <a:endParaRPr lang="fr-FR" b="1" dirty="0">
              <a:solidFill>
                <a:srgbClr val="0060A8"/>
              </a:solidFill>
            </a:endParaRPr>
          </a:p>
        </p:txBody>
      </p:sp>
    </p:spTree>
    <p:extLst>
      <p:ext uri="{BB962C8B-B14F-4D97-AF65-F5344CB8AC3E}">
        <p14:creationId xmlns:p14="http://schemas.microsoft.com/office/powerpoint/2010/main" val="320365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320" y="216184"/>
            <a:ext cx="8712968" cy="6432530"/>
          </a:xfrm>
          <a:prstGeom prst="rect">
            <a:avLst/>
          </a:prstGeom>
          <a:noFill/>
        </p:spPr>
        <p:txBody>
          <a:bodyPr wrap="square" rtlCol="0">
            <a:spAutoFit/>
          </a:bodyPr>
          <a:lstStyle/>
          <a:p>
            <a:pPr algn="ctr"/>
            <a:r>
              <a:rPr lang="fr-FR" sz="2400" b="1" dirty="0" smtClean="0">
                <a:solidFill>
                  <a:srgbClr val="0060A8"/>
                </a:solidFill>
              </a:rPr>
              <a:t>Mise en scène et « relecture » : le cas de </a:t>
            </a:r>
            <a:r>
              <a:rPr lang="fr-FR" sz="2400" b="1" i="1" dirty="0" smtClean="0">
                <a:solidFill>
                  <a:srgbClr val="0060A8"/>
                </a:solidFill>
              </a:rPr>
              <a:t>Hernani</a:t>
            </a:r>
            <a:r>
              <a:rPr lang="fr-FR" sz="2400" b="1" dirty="0" smtClean="0">
                <a:solidFill>
                  <a:srgbClr val="0060A8"/>
                </a:solidFill>
              </a:rPr>
              <a:t>. </a:t>
            </a:r>
          </a:p>
          <a:p>
            <a:pPr algn="just"/>
            <a:endParaRPr lang="fr-FR" sz="2200" b="1" dirty="0" smtClean="0">
              <a:solidFill>
                <a:srgbClr val="0060A8"/>
              </a:solidFill>
            </a:endParaRPr>
          </a:p>
          <a:p>
            <a:pPr algn="just"/>
            <a:r>
              <a:rPr lang="fr-FR" sz="2200" b="1" dirty="0" smtClean="0">
                <a:solidFill>
                  <a:srgbClr val="0060A8"/>
                </a:solidFill>
              </a:rPr>
              <a:t>Mettre en scène Hugo, et spécifiquement Hernani, pose un certain nombre de questions. D’ailleurs le théâtre de Hugo a été relativement peu joué au XXe siècle - réputé </a:t>
            </a:r>
            <a:r>
              <a:rPr lang="fr-FR" sz="2200" b="1" dirty="0" smtClean="0">
                <a:solidFill>
                  <a:srgbClr val="FF0000"/>
                </a:solidFill>
              </a:rPr>
              <a:t>injouable, </a:t>
            </a:r>
            <a:r>
              <a:rPr lang="fr-FR" sz="2200" b="1" dirty="0" smtClean="0">
                <a:solidFill>
                  <a:srgbClr val="0060A8"/>
                </a:solidFill>
              </a:rPr>
              <a:t>emphatique, démodé, excessif, ridicule parfois… Les mises en scène « modernes » que l’on va commenter refusent par conséquent une impossible « fidélité » historique, et proposent une approche différente. </a:t>
            </a:r>
            <a:r>
              <a:rPr lang="fr-FR" sz="2200" b="1" dirty="0">
                <a:solidFill>
                  <a:srgbClr val="0060A8"/>
                </a:solidFill>
              </a:rPr>
              <a:t> </a:t>
            </a:r>
            <a:r>
              <a:rPr lang="fr-FR" sz="2200" b="1" dirty="0" smtClean="0">
                <a:solidFill>
                  <a:srgbClr val="0060A8"/>
                </a:solidFill>
              </a:rPr>
              <a:t>Lisez cette phrase d’Antoine Vitez, parlant en 1976 de son travail de metteur en scène de Hugo, et comprenez bien ses implications : </a:t>
            </a:r>
          </a:p>
          <a:p>
            <a:pPr algn="just"/>
            <a:endParaRPr lang="fr-FR" sz="2200" b="1" dirty="0">
              <a:solidFill>
                <a:srgbClr val="0060A8"/>
              </a:solidFill>
            </a:endParaRPr>
          </a:p>
          <a:p>
            <a:pPr algn="just"/>
            <a:r>
              <a:rPr lang="fr-FR" sz="2400" b="1" i="1" dirty="0" smtClean="0">
                <a:solidFill>
                  <a:srgbClr val="0060A8"/>
                </a:solidFill>
              </a:rPr>
              <a:t>« Les œuvres du passé sont des architectures brisées, des galions engloutis, et nous les ramenons à la lumière par morceaux, sans jamais les reconstituer parce que de toute façon l’usage en est perdu, mais en fabriquant, avec les morceaux, d’autres choses »</a:t>
            </a:r>
          </a:p>
          <a:p>
            <a:pPr algn="just"/>
            <a:endParaRPr lang="fr-FR" sz="2400" b="1" dirty="0">
              <a:solidFill>
                <a:srgbClr val="0060A8"/>
              </a:solidFill>
            </a:endParaRPr>
          </a:p>
          <a:p>
            <a:pPr algn="just"/>
            <a:endParaRPr lang="fr-FR" sz="2400" b="1" dirty="0">
              <a:solidFill>
                <a:srgbClr val="0060A8"/>
              </a:solidFill>
            </a:endParaRPr>
          </a:p>
          <a:p>
            <a:pPr algn="just"/>
            <a:endParaRPr lang="fr-FR" sz="2400" b="1" dirty="0">
              <a:solidFill>
                <a:srgbClr val="0060A8"/>
              </a:solidFill>
            </a:endParaRPr>
          </a:p>
        </p:txBody>
      </p:sp>
    </p:spTree>
    <p:extLst>
      <p:ext uri="{BB962C8B-B14F-4D97-AF65-F5344CB8AC3E}">
        <p14:creationId xmlns:p14="http://schemas.microsoft.com/office/powerpoint/2010/main" val="3466629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320" y="216184"/>
            <a:ext cx="8712968" cy="6863417"/>
          </a:xfrm>
          <a:prstGeom prst="rect">
            <a:avLst/>
          </a:prstGeom>
          <a:noFill/>
        </p:spPr>
        <p:txBody>
          <a:bodyPr wrap="square" rtlCol="0">
            <a:spAutoFit/>
          </a:bodyPr>
          <a:lstStyle/>
          <a:p>
            <a:pPr algn="ctr"/>
            <a:r>
              <a:rPr lang="fr-FR" sz="2200" b="1" dirty="0" smtClean="0">
                <a:solidFill>
                  <a:srgbClr val="0060A8"/>
                </a:solidFill>
              </a:rPr>
              <a:t>Comparaison de mises en scène. </a:t>
            </a:r>
          </a:p>
          <a:p>
            <a:pPr algn="ctr"/>
            <a:endParaRPr lang="fr-FR" sz="2200" b="1" dirty="0">
              <a:solidFill>
                <a:srgbClr val="0060A8"/>
              </a:solidFill>
            </a:endParaRPr>
          </a:p>
          <a:p>
            <a:pPr algn="just"/>
            <a:r>
              <a:rPr lang="fr-FR" sz="2200" b="1" dirty="0" smtClean="0">
                <a:solidFill>
                  <a:srgbClr val="0060A8"/>
                </a:solidFill>
              </a:rPr>
              <a:t>A partir de ces remarques, nous allons étudier la manière dont quelques mises en scène, présentées chronologiquement, traitent le rapport à l’histoire, à travers deux vecteurs privilégiés, les costumes et les </a:t>
            </a:r>
            <a:r>
              <a:rPr lang="fr-FR" sz="2200" b="1" dirty="0" smtClean="0">
                <a:solidFill>
                  <a:srgbClr val="0060A8"/>
                </a:solidFill>
              </a:rPr>
              <a:t>décors / </a:t>
            </a:r>
            <a:r>
              <a:rPr lang="fr-FR" sz="2200" b="1" dirty="0" smtClean="0">
                <a:solidFill>
                  <a:srgbClr val="0060A8"/>
                </a:solidFill>
              </a:rPr>
              <a:t>l’espace scénique, dans leur rapport aux </a:t>
            </a:r>
            <a:r>
              <a:rPr lang="fr-FR" sz="2200" b="1" dirty="0" smtClean="0">
                <a:solidFill>
                  <a:srgbClr val="0060A8"/>
                </a:solidFill>
              </a:rPr>
              <a:t>didascalies</a:t>
            </a:r>
            <a:endParaRPr lang="fr-FR" sz="2200" b="1" dirty="0" smtClean="0">
              <a:solidFill>
                <a:srgbClr val="0060A8"/>
              </a:solidFill>
            </a:endParaRPr>
          </a:p>
          <a:p>
            <a:pPr algn="just"/>
            <a:endParaRPr lang="fr-FR" sz="2200" b="1" dirty="0">
              <a:solidFill>
                <a:srgbClr val="0060A8"/>
              </a:solidFill>
            </a:endParaRPr>
          </a:p>
          <a:p>
            <a:pPr marL="457200" indent="-457200" algn="just">
              <a:buFont typeface="+mj-lt"/>
              <a:buAutoNum type="arabicPeriod"/>
            </a:pPr>
            <a:r>
              <a:rPr lang="fr-FR" sz="2200" b="1" dirty="0" smtClean="0">
                <a:solidFill>
                  <a:srgbClr val="FF0000"/>
                </a:solidFill>
              </a:rPr>
              <a:t>« Historiques »</a:t>
            </a:r>
            <a:r>
              <a:rPr lang="fr-FR" sz="2200" b="1" dirty="0" smtClean="0">
                <a:solidFill>
                  <a:srgbClr val="0060A8"/>
                </a:solidFill>
              </a:rPr>
              <a:t>. La </a:t>
            </a:r>
            <a:r>
              <a:rPr lang="fr-FR" sz="2200" b="1" dirty="0" smtClean="0">
                <a:solidFill>
                  <a:srgbClr val="0060A8"/>
                </a:solidFill>
              </a:rPr>
              <a:t>mise en scène lors de la création de la pièce, à la Comédie Française, le 25 février 1830, et quelques illustrations de mises en scènes </a:t>
            </a:r>
            <a:r>
              <a:rPr lang="fr-FR" sz="2200" b="1" dirty="0" smtClean="0">
                <a:solidFill>
                  <a:srgbClr val="0060A8"/>
                </a:solidFill>
              </a:rPr>
              <a:t>du 19</a:t>
            </a:r>
            <a:r>
              <a:rPr lang="fr-FR" sz="2200" b="1" baseline="30000" dirty="0" smtClean="0">
                <a:solidFill>
                  <a:srgbClr val="0060A8"/>
                </a:solidFill>
              </a:rPr>
              <a:t>e</a:t>
            </a:r>
            <a:r>
              <a:rPr lang="fr-FR" sz="2200" b="1" dirty="0" smtClean="0">
                <a:solidFill>
                  <a:srgbClr val="0060A8"/>
                </a:solidFill>
              </a:rPr>
              <a:t> </a:t>
            </a:r>
            <a:r>
              <a:rPr lang="fr-FR" sz="2200" b="1" dirty="0" smtClean="0">
                <a:solidFill>
                  <a:srgbClr val="0060A8"/>
                </a:solidFill>
              </a:rPr>
              <a:t>siècle, en particulier la reprise de 1877, avec Sarah Bernhardt et Mounet-Sully, parmi les plus grands acteurs de leur temps.</a:t>
            </a:r>
          </a:p>
          <a:p>
            <a:pPr marL="457200" indent="-457200" algn="just">
              <a:buFont typeface="+mj-lt"/>
              <a:buAutoNum type="arabicPeriod"/>
            </a:pPr>
            <a:r>
              <a:rPr lang="fr-FR" sz="2200" b="1" dirty="0" smtClean="0">
                <a:solidFill>
                  <a:srgbClr val="FF0000"/>
                </a:solidFill>
              </a:rPr>
              <a:t>« Traditionnelles ». </a:t>
            </a:r>
            <a:r>
              <a:rPr lang="fr-FR" sz="2200" b="1" dirty="0" smtClean="0">
                <a:solidFill>
                  <a:srgbClr val="0060A8"/>
                </a:solidFill>
              </a:rPr>
              <a:t>Une mise en scène Comédie Française de 1952 et l</a:t>
            </a:r>
            <a:r>
              <a:rPr lang="fr-FR" sz="2200" b="1" dirty="0" smtClean="0">
                <a:solidFill>
                  <a:srgbClr val="0060A8"/>
                </a:solidFill>
              </a:rPr>
              <a:t>a </a:t>
            </a:r>
            <a:r>
              <a:rPr lang="fr-FR" sz="2200" b="1" dirty="0" smtClean="0">
                <a:solidFill>
                  <a:srgbClr val="0060A8"/>
                </a:solidFill>
              </a:rPr>
              <a:t>mise en scène de Robert Hossein, en </a:t>
            </a:r>
            <a:r>
              <a:rPr lang="fr-FR" sz="2200" b="1" dirty="0" smtClean="0">
                <a:solidFill>
                  <a:srgbClr val="0060A8"/>
                </a:solidFill>
              </a:rPr>
              <a:t>1975. </a:t>
            </a:r>
            <a:endParaRPr lang="fr-FR" sz="2200" b="1" dirty="0" smtClean="0">
              <a:solidFill>
                <a:srgbClr val="0060A8"/>
              </a:solidFill>
            </a:endParaRPr>
          </a:p>
          <a:p>
            <a:pPr marL="457200" indent="-457200" algn="just">
              <a:buFont typeface="+mj-lt"/>
              <a:buAutoNum type="arabicPeriod"/>
            </a:pPr>
            <a:r>
              <a:rPr lang="fr-FR" sz="2200" b="1" dirty="0" smtClean="0">
                <a:solidFill>
                  <a:srgbClr val="FF0000"/>
                </a:solidFill>
              </a:rPr>
              <a:t>« Contemporaines ». </a:t>
            </a:r>
            <a:r>
              <a:rPr lang="fr-FR" sz="2200" b="1" dirty="0" smtClean="0">
                <a:solidFill>
                  <a:srgbClr val="0060A8"/>
                </a:solidFill>
              </a:rPr>
              <a:t>Une </a:t>
            </a:r>
            <a:r>
              <a:rPr lang="fr-FR" sz="2200" b="1" dirty="0" smtClean="0">
                <a:solidFill>
                  <a:srgbClr val="0060A8"/>
                </a:solidFill>
              </a:rPr>
              <a:t>mise en scène récente, au théâtre du Vieux Colombier / Comédie française, par Nicolas Lormeau, en </a:t>
            </a:r>
            <a:r>
              <a:rPr lang="fr-FR" sz="2200" b="1" dirty="0" smtClean="0">
                <a:solidFill>
                  <a:srgbClr val="0060A8"/>
                </a:solidFill>
              </a:rPr>
              <a:t>2013 et une mise </a:t>
            </a:r>
            <a:r>
              <a:rPr lang="fr-FR" sz="2200" b="1" dirty="0" smtClean="0">
                <a:solidFill>
                  <a:srgbClr val="0060A8"/>
                </a:solidFill>
              </a:rPr>
              <a:t>en scène, plus déroutante, réalisée à Lyon en 2017, par Gwenaël Morin. </a:t>
            </a:r>
            <a:endParaRPr lang="fr-FR" sz="2200" b="1" dirty="0">
              <a:solidFill>
                <a:srgbClr val="0060A8"/>
              </a:solidFill>
            </a:endParaRPr>
          </a:p>
          <a:p>
            <a:pPr algn="just"/>
            <a:endParaRPr lang="fr-FR" sz="2200" b="1" dirty="0">
              <a:solidFill>
                <a:srgbClr val="0060A8"/>
              </a:solidFill>
            </a:endParaRPr>
          </a:p>
          <a:p>
            <a:pPr algn="just"/>
            <a:endParaRPr lang="fr-FR" sz="2200" b="1" dirty="0">
              <a:solidFill>
                <a:srgbClr val="0060A8"/>
              </a:solidFill>
            </a:endParaRPr>
          </a:p>
        </p:txBody>
      </p:sp>
    </p:spTree>
    <p:extLst>
      <p:ext uri="{BB962C8B-B14F-4D97-AF65-F5344CB8AC3E}">
        <p14:creationId xmlns:p14="http://schemas.microsoft.com/office/powerpoint/2010/main" val="3010428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2925</TotalTime>
  <Words>1591</Words>
  <Application>Microsoft Office PowerPoint</Application>
  <PresentationFormat>Affichage à l'écran (4:3)</PresentationFormat>
  <Paragraphs>186</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Frédéric</dc:creator>
  <cp:lastModifiedBy>Frédéric</cp:lastModifiedBy>
  <cp:revision>77</cp:revision>
  <dcterms:created xsi:type="dcterms:W3CDTF">2019-03-11T11:03:29Z</dcterms:created>
  <dcterms:modified xsi:type="dcterms:W3CDTF">2019-04-02T21:07:40Z</dcterms:modified>
</cp:coreProperties>
</file>