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1" r:id="rId4"/>
    <p:sldId id="258" r:id="rId5"/>
    <p:sldId id="259" r:id="rId6"/>
    <p:sldId id="260"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3742"/>
  </p:normalViewPr>
  <p:slideViewPr>
    <p:cSldViewPr snapToGrid="0" snapToObjects="1">
      <p:cViewPr varScale="1">
        <p:scale>
          <a:sx n="120" d="100"/>
          <a:sy n="120" d="100"/>
        </p:scale>
        <p:origin x="8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857926-C22D-2043-964B-E77CC693A6F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7FD7BBE-6805-0C4C-B483-CB019FC064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FF84107-AEAA-B846-B311-DC0FDFB4E9E2}"/>
              </a:ext>
            </a:extLst>
          </p:cNvPr>
          <p:cNvSpPr>
            <a:spLocks noGrp="1"/>
          </p:cNvSpPr>
          <p:nvPr>
            <p:ph type="dt" sz="half" idx="10"/>
          </p:nvPr>
        </p:nvSpPr>
        <p:spPr/>
        <p:txBody>
          <a:bodyPr/>
          <a:lstStyle/>
          <a:p>
            <a:fld id="{BE499A60-531C-C747-A29A-3FCF1CBA8088}" type="datetimeFigureOut">
              <a:rPr lang="fr-FR" smtClean="0"/>
              <a:t>21/10/2020</a:t>
            </a:fld>
            <a:endParaRPr lang="fr-FR"/>
          </a:p>
        </p:txBody>
      </p:sp>
      <p:sp>
        <p:nvSpPr>
          <p:cNvPr id="5" name="Espace réservé du pied de page 4">
            <a:extLst>
              <a:ext uri="{FF2B5EF4-FFF2-40B4-BE49-F238E27FC236}">
                <a16:creationId xmlns:a16="http://schemas.microsoft.com/office/drawing/2014/main" id="{CB4395B3-9177-1849-98BA-21C2CAC6DAD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5842BBC-BA7F-0A4B-914B-EAF4FE033A54}"/>
              </a:ext>
            </a:extLst>
          </p:cNvPr>
          <p:cNvSpPr>
            <a:spLocks noGrp="1"/>
          </p:cNvSpPr>
          <p:nvPr>
            <p:ph type="sldNum" sz="quarter" idx="12"/>
          </p:nvPr>
        </p:nvSpPr>
        <p:spPr/>
        <p:txBody>
          <a:bodyPr/>
          <a:lstStyle/>
          <a:p>
            <a:fld id="{DD3021FD-8DD6-8C41-9DD6-30E2A68ED807}" type="slidenum">
              <a:rPr lang="fr-FR" smtClean="0"/>
              <a:t>‹N°›</a:t>
            </a:fld>
            <a:endParaRPr lang="fr-FR"/>
          </a:p>
        </p:txBody>
      </p:sp>
    </p:spTree>
    <p:extLst>
      <p:ext uri="{BB962C8B-B14F-4D97-AF65-F5344CB8AC3E}">
        <p14:creationId xmlns:p14="http://schemas.microsoft.com/office/powerpoint/2010/main" val="107150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2FCDF8-EFEF-6C47-A42A-100EDBBD07D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4DF6920-86A0-A94B-9693-9568820F4618}"/>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A131F38A-E5FE-F444-AD5D-837F0EF32E3C}"/>
              </a:ext>
            </a:extLst>
          </p:cNvPr>
          <p:cNvSpPr>
            <a:spLocks noGrp="1"/>
          </p:cNvSpPr>
          <p:nvPr>
            <p:ph type="dt" sz="half" idx="10"/>
          </p:nvPr>
        </p:nvSpPr>
        <p:spPr/>
        <p:txBody>
          <a:bodyPr/>
          <a:lstStyle/>
          <a:p>
            <a:fld id="{BE499A60-531C-C747-A29A-3FCF1CBA8088}" type="datetimeFigureOut">
              <a:rPr lang="fr-FR" smtClean="0"/>
              <a:t>21/10/2020</a:t>
            </a:fld>
            <a:endParaRPr lang="fr-FR"/>
          </a:p>
        </p:txBody>
      </p:sp>
      <p:sp>
        <p:nvSpPr>
          <p:cNvPr id="5" name="Espace réservé du pied de page 4">
            <a:extLst>
              <a:ext uri="{FF2B5EF4-FFF2-40B4-BE49-F238E27FC236}">
                <a16:creationId xmlns:a16="http://schemas.microsoft.com/office/drawing/2014/main" id="{178B54F3-4D8D-0D41-9E7E-DD22F03391C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9A64A24-07B6-764F-90E5-020539B0ED5D}"/>
              </a:ext>
            </a:extLst>
          </p:cNvPr>
          <p:cNvSpPr>
            <a:spLocks noGrp="1"/>
          </p:cNvSpPr>
          <p:nvPr>
            <p:ph type="sldNum" sz="quarter" idx="12"/>
          </p:nvPr>
        </p:nvSpPr>
        <p:spPr/>
        <p:txBody>
          <a:bodyPr/>
          <a:lstStyle/>
          <a:p>
            <a:fld id="{DD3021FD-8DD6-8C41-9DD6-30E2A68ED807}" type="slidenum">
              <a:rPr lang="fr-FR" smtClean="0"/>
              <a:t>‹N°›</a:t>
            </a:fld>
            <a:endParaRPr lang="fr-FR"/>
          </a:p>
        </p:txBody>
      </p:sp>
    </p:spTree>
    <p:extLst>
      <p:ext uri="{BB962C8B-B14F-4D97-AF65-F5344CB8AC3E}">
        <p14:creationId xmlns:p14="http://schemas.microsoft.com/office/powerpoint/2010/main" val="665689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02E9D6E-63B6-9D40-8384-DC39C45C427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1A7E107-DE8D-234A-A2EF-8EFB0D590466}"/>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8EEBF9EC-F0E5-024D-804D-6A20BC401676}"/>
              </a:ext>
            </a:extLst>
          </p:cNvPr>
          <p:cNvSpPr>
            <a:spLocks noGrp="1"/>
          </p:cNvSpPr>
          <p:nvPr>
            <p:ph type="dt" sz="half" idx="10"/>
          </p:nvPr>
        </p:nvSpPr>
        <p:spPr/>
        <p:txBody>
          <a:bodyPr/>
          <a:lstStyle/>
          <a:p>
            <a:fld id="{BE499A60-531C-C747-A29A-3FCF1CBA8088}" type="datetimeFigureOut">
              <a:rPr lang="fr-FR" smtClean="0"/>
              <a:t>21/10/2020</a:t>
            </a:fld>
            <a:endParaRPr lang="fr-FR"/>
          </a:p>
        </p:txBody>
      </p:sp>
      <p:sp>
        <p:nvSpPr>
          <p:cNvPr id="5" name="Espace réservé du pied de page 4">
            <a:extLst>
              <a:ext uri="{FF2B5EF4-FFF2-40B4-BE49-F238E27FC236}">
                <a16:creationId xmlns:a16="http://schemas.microsoft.com/office/drawing/2014/main" id="{CFB3972C-3568-9643-8B7E-F6BE72C4BB6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2F74549-AC7B-8D4E-BFE7-7E9A9DB457E5}"/>
              </a:ext>
            </a:extLst>
          </p:cNvPr>
          <p:cNvSpPr>
            <a:spLocks noGrp="1"/>
          </p:cNvSpPr>
          <p:nvPr>
            <p:ph type="sldNum" sz="quarter" idx="12"/>
          </p:nvPr>
        </p:nvSpPr>
        <p:spPr/>
        <p:txBody>
          <a:bodyPr/>
          <a:lstStyle/>
          <a:p>
            <a:fld id="{DD3021FD-8DD6-8C41-9DD6-30E2A68ED807}" type="slidenum">
              <a:rPr lang="fr-FR" smtClean="0"/>
              <a:t>‹N°›</a:t>
            </a:fld>
            <a:endParaRPr lang="fr-FR"/>
          </a:p>
        </p:txBody>
      </p:sp>
    </p:spTree>
    <p:extLst>
      <p:ext uri="{BB962C8B-B14F-4D97-AF65-F5344CB8AC3E}">
        <p14:creationId xmlns:p14="http://schemas.microsoft.com/office/powerpoint/2010/main" val="42901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3C05D4-B752-3244-A241-208774D6D0E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7A6CB44-1C31-EA4F-AA5D-EBC774365AB5}"/>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060DA484-16A4-B748-AE6D-E2F7B09DEC05}"/>
              </a:ext>
            </a:extLst>
          </p:cNvPr>
          <p:cNvSpPr>
            <a:spLocks noGrp="1"/>
          </p:cNvSpPr>
          <p:nvPr>
            <p:ph type="dt" sz="half" idx="10"/>
          </p:nvPr>
        </p:nvSpPr>
        <p:spPr/>
        <p:txBody>
          <a:bodyPr/>
          <a:lstStyle/>
          <a:p>
            <a:fld id="{BE499A60-531C-C747-A29A-3FCF1CBA8088}" type="datetimeFigureOut">
              <a:rPr lang="fr-FR" smtClean="0"/>
              <a:t>21/10/2020</a:t>
            </a:fld>
            <a:endParaRPr lang="fr-FR"/>
          </a:p>
        </p:txBody>
      </p:sp>
      <p:sp>
        <p:nvSpPr>
          <p:cNvPr id="5" name="Espace réservé du pied de page 4">
            <a:extLst>
              <a:ext uri="{FF2B5EF4-FFF2-40B4-BE49-F238E27FC236}">
                <a16:creationId xmlns:a16="http://schemas.microsoft.com/office/drawing/2014/main" id="{7DA586B4-B042-6D46-B0D5-E10B1398442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2754E6C-CF20-6C4F-B0CC-8165F663558E}"/>
              </a:ext>
            </a:extLst>
          </p:cNvPr>
          <p:cNvSpPr>
            <a:spLocks noGrp="1"/>
          </p:cNvSpPr>
          <p:nvPr>
            <p:ph type="sldNum" sz="quarter" idx="12"/>
          </p:nvPr>
        </p:nvSpPr>
        <p:spPr/>
        <p:txBody>
          <a:bodyPr/>
          <a:lstStyle/>
          <a:p>
            <a:fld id="{DD3021FD-8DD6-8C41-9DD6-30E2A68ED807}" type="slidenum">
              <a:rPr lang="fr-FR" smtClean="0"/>
              <a:t>‹N°›</a:t>
            </a:fld>
            <a:endParaRPr lang="fr-FR"/>
          </a:p>
        </p:txBody>
      </p:sp>
    </p:spTree>
    <p:extLst>
      <p:ext uri="{BB962C8B-B14F-4D97-AF65-F5344CB8AC3E}">
        <p14:creationId xmlns:p14="http://schemas.microsoft.com/office/powerpoint/2010/main" val="1561427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4D7824-CA3B-9F43-A688-73E3DEF975B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B0151CF-FDDB-6F4A-BBD1-F9E7166837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C3AF5AE0-F86D-8D43-A8D9-A190C8257D92}"/>
              </a:ext>
            </a:extLst>
          </p:cNvPr>
          <p:cNvSpPr>
            <a:spLocks noGrp="1"/>
          </p:cNvSpPr>
          <p:nvPr>
            <p:ph type="dt" sz="half" idx="10"/>
          </p:nvPr>
        </p:nvSpPr>
        <p:spPr/>
        <p:txBody>
          <a:bodyPr/>
          <a:lstStyle/>
          <a:p>
            <a:fld id="{BE499A60-531C-C747-A29A-3FCF1CBA8088}" type="datetimeFigureOut">
              <a:rPr lang="fr-FR" smtClean="0"/>
              <a:t>21/10/2020</a:t>
            </a:fld>
            <a:endParaRPr lang="fr-FR"/>
          </a:p>
        </p:txBody>
      </p:sp>
      <p:sp>
        <p:nvSpPr>
          <p:cNvPr id="5" name="Espace réservé du pied de page 4">
            <a:extLst>
              <a:ext uri="{FF2B5EF4-FFF2-40B4-BE49-F238E27FC236}">
                <a16:creationId xmlns:a16="http://schemas.microsoft.com/office/drawing/2014/main" id="{84430CFB-B835-D94D-9787-CF3DA503D9B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E13D3CD-AF40-6C49-B18D-BA0B40971C2D}"/>
              </a:ext>
            </a:extLst>
          </p:cNvPr>
          <p:cNvSpPr>
            <a:spLocks noGrp="1"/>
          </p:cNvSpPr>
          <p:nvPr>
            <p:ph type="sldNum" sz="quarter" idx="12"/>
          </p:nvPr>
        </p:nvSpPr>
        <p:spPr/>
        <p:txBody>
          <a:bodyPr/>
          <a:lstStyle/>
          <a:p>
            <a:fld id="{DD3021FD-8DD6-8C41-9DD6-30E2A68ED807}" type="slidenum">
              <a:rPr lang="fr-FR" smtClean="0"/>
              <a:t>‹N°›</a:t>
            </a:fld>
            <a:endParaRPr lang="fr-FR"/>
          </a:p>
        </p:txBody>
      </p:sp>
    </p:spTree>
    <p:extLst>
      <p:ext uri="{BB962C8B-B14F-4D97-AF65-F5344CB8AC3E}">
        <p14:creationId xmlns:p14="http://schemas.microsoft.com/office/powerpoint/2010/main" val="2600284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D7BBB2-5EB9-C844-8641-EA31E05779F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36A57D7-67F8-0B4B-A42A-C3CBC63C6C3C}"/>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19935069-59DB-8E4F-A467-AAF50C567C02}"/>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4C6F9C74-1D15-8B4C-B804-1E75F6FD0B7A}"/>
              </a:ext>
            </a:extLst>
          </p:cNvPr>
          <p:cNvSpPr>
            <a:spLocks noGrp="1"/>
          </p:cNvSpPr>
          <p:nvPr>
            <p:ph type="dt" sz="half" idx="10"/>
          </p:nvPr>
        </p:nvSpPr>
        <p:spPr/>
        <p:txBody>
          <a:bodyPr/>
          <a:lstStyle/>
          <a:p>
            <a:fld id="{BE499A60-531C-C747-A29A-3FCF1CBA8088}" type="datetimeFigureOut">
              <a:rPr lang="fr-FR" smtClean="0"/>
              <a:t>21/10/2020</a:t>
            </a:fld>
            <a:endParaRPr lang="fr-FR"/>
          </a:p>
        </p:txBody>
      </p:sp>
      <p:sp>
        <p:nvSpPr>
          <p:cNvPr id="6" name="Espace réservé du pied de page 5">
            <a:extLst>
              <a:ext uri="{FF2B5EF4-FFF2-40B4-BE49-F238E27FC236}">
                <a16:creationId xmlns:a16="http://schemas.microsoft.com/office/drawing/2014/main" id="{B1F87F18-A055-9341-82B1-988F1C958B2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53361E2-3A8B-5A4F-8644-4AA5DE1E082F}"/>
              </a:ext>
            </a:extLst>
          </p:cNvPr>
          <p:cNvSpPr>
            <a:spLocks noGrp="1"/>
          </p:cNvSpPr>
          <p:nvPr>
            <p:ph type="sldNum" sz="quarter" idx="12"/>
          </p:nvPr>
        </p:nvSpPr>
        <p:spPr/>
        <p:txBody>
          <a:bodyPr/>
          <a:lstStyle/>
          <a:p>
            <a:fld id="{DD3021FD-8DD6-8C41-9DD6-30E2A68ED807}" type="slidenum">
              <a:rPr lang="fr-FR" smtClean="0"/>
              <a:t>‹N°›</a:t>
            </a:fld>
            <a:endParaRPr lang="fr-FR"/>
          </a:p>
        </p:txBody>
      </p:sp>
    </p:spTree>
    <p:extLst>
      <p:ext uri="{BB962C8B-B14F-4D97-AF65-F5344CB8AC3E}">
        <p14:creationId xmlns:p14="http://schemas.microsoft.com/office/powerpoint/2010/main" val="3319241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4C081D-572B-DF4D-BC8A-6C888EDAAD2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A32D73A-C18A-2A4E-BAE8-AD93B91CC4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EB7D36AF-9F55-B74F-BE0D-DCB61CFEE72E}"/>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DB59F563-5F30-184F-8E47-5ACA2D1AAC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39BF2F0A-54F5-AB40-8DCF-C976B297307E}"/>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216C59E7-A568-8C41-B3BE-BC23ACA8AB1A}"/>
              </a:ext>
            </a:extLst>
          </p:cNvPr>
          <p:cNvSpPr>
            <a:spLocks noGrp="1"/>
          </p:cNvSpPr>
          <p:nvPr>
            <p:ph type="dt" sz="half" idx="10"/>
          </p:nvPr>
        </p:nvSpPr>
        <p:spPr/>
        <p:txBody>
          <a:bodyPr/>
          <a:lstStyle/>
          <a:p>
            <a:fld id="{BE499A60-531C-C747-A29A-3FCF1CBA8088}" type="datetimeFigureOut">
              <a:rPr lang="fr-FR" smtClean="0"/>
              <a:t>21/10/2020</a:t>
            </a:fld>
            <a:endParaRPr lang="fr-FR"/>
          </a:p>
        </p:txBody>
      </p:sp>
      <p:sp>
        <p:nvSpPr>
          <p:cNvPr id="8" name="Espace réservé du pied de page 7">
            <a:extLst>
              <a:ext uri="{FF2B5EF4-FFF2-40B4-BE49-F238E27FC236}">
                <a16:creationId xmlns:a16="http://schemas.microsoft.com/office/drawing/2014/main" id="{2076686B-9853-E242-9CCC-7A4ED476D2C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D266DE4-718C-4144-BDB4-96C8E9C8923E}"/>
              </a:ext>
            </a:extLst>
          </p:cNvPr>
          <p:cNvSpPr>
            <a:spLocks noGrp="1"/>
          </p:cNvSpPr>
          <p:nvPr>
            <p:ph type="sldNum" sz="quarter" idx="12"/>
          </p:nvPr>
        </p:nvSpPr>
        <p:spPr/>
        <p:txBody>
          <a:bodyPr/>
          <a:lstStyle/>
          <a:p>
            <a:fld id="{DD3021FD-8DD6-8C41-9DD6-30E2A68ED807}" type="slidenum">
              <a:rPr lang="fr-FR" smtClean="0"/>
              <a:t>‹N°›</a:t>
            </a:fld>
            <a:endParaRPr lang="fr-FR"/>
          </a:p>
        </p:txBody>
      </p:sp>
    </p:spTree>
    <p:extLst>
      <p:ext uri="{BB962C8B-B14F-4D97-AF65-F5344CB8AC3E}">
        <p14:creationId xmlns:p14="http://schemas.microsoft.com/office/powerpoint/2010/main" val="1442413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12F01E-9C68-F148-A38E-5EDCFED5BBB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E5BAE9C-49FA-5C4E-A6E0-446EF032FF0C}"/>
              </a:ext>
            </a:extLst>
          </p:cNvPr>
          <p:cNvSpPr>
            <a:spLocks noGrp="1"/>
          </p:cNvSpPr>
          <p:nvPr>
            <p:ph type="dt" sz="half" idx="10"/>
          </p:nvPr>
        </p:nvSpPr>
        <p:spPr/>
        <p:txBody>
          <a:bodyPr/>
          <a:lstStyle/>
          <a:p>
            <a:fld id="{BE499A60-531C-C747-A29A-3FCF1CBA8088}" type="datetimeFigureOut">
              <a:rPr lang="fr-FR" smtClean="0"/>
              <a:t>21/10/2020</a:t>
            </a:fld>
            <a:endParaRPr lang="fr-FR"/>
          </a:p>
        </p:txBody>
      </p:sp>
      <p:sp>
        <p:nvSpPr>
          <p:cNvPr id="4" name="Espace réservé du pied de page 3">
            <a:extLst>
              <a:ext uri="{FF2B5EF4-FFF2-40B4-BE49-F238E27FC236}">
                <a16:creationId xmlns:a16="http://schemas.microsoft.com/office/drawing/2014/main" id="{8E9769B8-DC30-1345-BF2C-06EB7ACF430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68B466F-A8B5-A545-BFD6-78C5257B6773}"/>
              </a:ext>
            </a:extLst>
          </p:cNvPr>
          <p:cNvSpPr>
            <a:spLocks noGrp="1"/>
          </p:cNvSpPr>
          <p:nvPr>
            <p:ph type="sldNum" sz="quarter" idx="12"/>
          </p:nvPr>
        </p:nvSpPr>
        <p:spPr/>
        <p:txBody>
          <a:bodyPr/>
          <a:lstStyle/>
          <a:p>
            <a:fld id="{DD3021FD-8DD6-8C41-9DD6-30E2A68ED807}" type="slidenum">
              <a:rPr lang="fr-FR" smtClean="0"/>
              <a:t>‹N°›</a:t>
            </a:fld>
            <a:endParaRPr lang="fr-FR"/>
          </a:p>
        </p:txBody>
      </p:sp>
    </p:spTree>
    <p:extLst>
      <p:ext uri="{BB962C8B-B14F-4D97-AF65-F5344CB8AC3E}">
        <p14:creationId xmlns:p14="http://schemas.microsoft.com/office/powerpoint/2010/main" val="3697049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C62DF7E-F930-7446-8EC4-9CE807262F12}"/>
              </a:ext>
            </a:extLst>
          </p:cNvPr>
          <p:cNvSpPr>
            <a:spLocks noGrp="1"/>
          </p:cNvSpPr>
          <p:nvPr>
            <p:ph type="dt" sz="half" idx="10"/>
          </p:nvPr>
        </p:nvSpPr>
        <p:spPr/>
        <p:txBody>
          <a:bodyPr/>
          <a:lstStyle/>
          <a:p>
            <a:fld id="{BE499A60-531C-C747-A29A-3FCF1CBA8088}" type="datetimeFigureOut">
              <a:rPr lang="fr-FR" smtClean="0"/>
              <a:t>21/10/2020</a:t>
            </a:fld>
            <a:endParaRPr lang="fr-FR"/>
          </a:p>
        </p:txBody>
      </p:sp>
      <p:sp>
        <p:nvSpPr>
          <p:cNvPr id="3" name="Espace réservé du pied de page 2">
            <a:extLst>
              <a:ext uri="{FF2B5EF4-FFF2-40B4-BE49-F238E27FC236}">
                <a16:creationId xmlns:a16="http://schemas.microsoft.com/office/drawing/2014/main" id="{81339CB6-B5E7-4C45-8064-DFC6170B8F9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605D584-3AD3-5647-8BDD-E404D9E35D08}"/>
              </a:ext>
            </a:extLst>
          </p:cNvPr>
          <p:cNvSpPr>
            <a:spLocks noGrp="1"/>
          </p:cNvSpPr>
          <p:nvPr>
            <p:ph type="sldNum" sz="quarter" idx="12"/>
          </p:nvPr>
        </p:nvSpPr>
        <p:spPr/>
        <p:txBody>
          <a:bodyPr/>
          <a:lstStyle/>
          <a:p>
            <a:fld id="{DD3021FD-8DD6-8C41-9DD6-30E2A68ED807}" type="slidenum">
              <a:rPr lang="fr-FR" smtClean="0"/>
              <a:t>‹N°›</a:t>
            </a:fld>
            <a:endParaRPr lang="fr-FR"/>
          </a:p>
        </p:txBody>
      </p:sp>
    </p:spTree>
    <p:extLst>
      <p:ext uri="{BB962C8B-B14F-4D97-AF65-F5344CB8AC3E}">
        <p14:creationId xmlns:p14="http://schemas.microsoft.com/office/powerpoint/2010/main" val="2713246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56B2B7-B888-9A40-83EB-A593E824559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D62D8DC-2690-B545-B086-F1FB00EFEB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2697DCB9-091C-E143-89EB-BA61F76B4B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A2920C01-DDDB-334A-9269-61F0EA411BA5}"/>
              </a:ext>
            </a:extLst>
          </p:cNvPr>
          <p:cNvSpPr>
            <a:spLocks noGrp="1"/>
          </p:cNvSpPr>
          <p:nvPr>
            <p:ph type="dt" sz="half" idx="10"/>
          </p:nvPr>
        </p:nvSpPr>
        <p:spPr/>
        <p:txBody>
          <a:bodyPr/>
          <a:lstStyle/>
          <a:p>
            <a:fld id="{BE499A60-531C-C747-A29A-3FCF1CBA8088}" type="datetimeFigureOut">
              <a:rPr lang="fr-FR" smtClean="0"/>
              <a:t>21/10/2020</a:t>
            </a:fld>
            <a:endParaRPr lang="fr-FR"/>
          </a:p>
        </p:txBody>
      </p:sp>
      <p:sp>
        <p:nvSpPr>
          <p:cNvPr id="6" name="Espace réservé du pied de page 5">
            <a:extLst>
              <a:ext uri="{FF2B5EF4-FFF2-40B4-BE49-F238E27FC236}">
                <a16:creationId xmlns:a16="http://schemas.microsoft.com/office/drawing/2014/main" id="{D6CF416D-974C-FD4C-939E-1DC29881687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69BAEFE-1802-8A4E-A628-BA3A4C6368CB}"/>
              </a:ext>
            </a:extLst>
          </p:cNvPr>
          <p:cNvSpPr>
            <a:spLocks noGrp="1"/>
          </p:cNvSpPr>
          <p:nvPr>
            <p:ph type="sldNum" sz="quarter" idx="12"/>
          </p:nvPr>
        </p:nvSpPr>
        <p:spPr/>
        <p:txBody>
          <a:bodyPr/>
          <a:lstStyle/>
          <a:p>
            <a:fld id="{DD3021FD-8DD6-8C41-9DD6-30E2A68ED807}" type="slidenum">
              <a:rPr lang="fr-FR" smtClean="0"/>
              <a:t>‹N°›</a:t>
            </a:fld>
            <a:endParaRPr lang="fr-FR"/>
          </a:p>
        </p:txBody>
      </p:sp>
    </p:spTree>
    <p:extLst>
      <p:ext uri="{BB962C8B-B14F-4D97-AF65-F5344CB8AC3E}">
        <p14:creationId xmlns:p14="http://schemas.microsoft.com/office/powerpoint/2010/main" val="3036382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6787BA-32C4-C04E-BA6C-E66E6E79C66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B5F4658-D688-E649-B854-355BC5637A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C30E890-7883-9641-BEC2-768502E34B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8A0735C7-33C8-8547-9642-0B7F93670E54}"/>
              </a:ext>
            </a:extLst>
          </p:cNvPr>
          <p:cNvSpPr>
            <a:spLocks noGrp="1"/>
          </p:cNvSpPr>
          <p:nvPr>
            <p:ph type="dt" sz="half" idx="10"/>
          </p:nvPr>
        </p:nvSpPr>
        <p:spPr/>
        <p:txBody>
          <a:bodyPr/>
          <a:lstStyle/>
          <a:p>
            <a:fld id="{BE499A60-531C-C747-A29A-3FCF1CBA8088}" type="datetimeFigureOut">
              <a:rPr lang="fr-FR" smtClean="0"/>
              <a:t>21/10/2020</a:t>
            </a:fld>
            <a:endParaRPr lang="fr-FR"/>
          </a:p>
        </p:txBody>
      </p:sp>
      <p:sp>
        <p:nvSpPr>
          <p:cNvPr id="6" name="Espace réservé du pied de page 5">
            <a:extLst>
              <a:ext uri="{FF2B5EF4-FFF2-40B4-BE49-F238E27FC236}">
                <a16:creationId xmlns:a16="http://schemas.microsoft.com/office/drawing/2014/main" id="{B39A8745-3E28-A841-B8E0-452CEF7261C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06A93D0-BDD6-AE4F-82FB-E802CC131E79}"/>
              </a:ext>
            </a:extLst>
          </p:cNvPr>
          <p:cNvSpPr>
            <a:spLocks noGrp="1"/>
          </p:cNvSpPr>
          <p:nvPr>
            <p:ph type="sldNum" sz="quarter" idx="12"/>
          </p:nvPr>
        </p:nvSpPr>
        <p:spPr/>
        <p:txBody>
          <a:bodyPr/>
          <a:lstStyle/>
          <a:p>
            <a:fld id="{DD3021FD-8DD6-8C41-9DD6-30E2A68ED807}" type="slidenum">
              <a:rPr lang="fr-FR" smtClean="0"/>
              <a:t>‹N°›</a:t>
            </a:fld>
            <a:endParaRPr lang="fr-FR"/>
          </a:p>
        </p:txBody>
      </p:sp>
    </p:spTree>
    <p:extLst>
      <p:ext uri="{BB962C8B-B14F-4D97-AF65-F5344CB8AC3E}">
        <p14:creationId xmlns:p14="http://schemas.microsoft.com/office/powerpoint/2010/main" val="2530629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DB2C196-6011-8947-8F14-BA46D83DEA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E1AE204-90C9-F342-9A55-B5F79AF26B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76C89EFB-1C4B-E44C-B3CE-9D5472985C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99A60-531C-C747-A29A-3FCF1CBA8088}" type="datetimeFigureOut">
              <a:rPr lang="fr-FR" smtClean="0"/>
              <a:t>21/10/2020</a:t>
            </a:fld>
            <a:endParaRPr lang="fr-FR"/>
          </a:p>
        </p:txBody>
      </p:sp>
      <p:sp>
        <p:nvSpPr>
          <p:cNvPr id="5" name="Espace réservé du pied de page 4">
            <a:extLst>
              <a:ext uri="{FF2B5EF4-FFF2-40B4-BE49-F238E27FC236}">
                <a16:creationId xmlns:a16="http://schemas.microsoft.com/office/drawing/2014/main" id="{944AA504-CA0E-DE4E-AE7E-24E72A1990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CADEBAF-3A7F-8848-AD6B-075FC4A027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3021FD-8DD6-8C41-9DD6-30E2A68ED807}" type="slidenum">
              <a:rPr lang="fr-FR" smtClean="0"/>
              <a:t>‹N°›</a:t>
            </a:fld>
            <a:endParaRPr lang="fr-FR"/>
          </a:p>
        </p:txBody>
      </p:sp>
    </p:spTree>
    <p:extLst>
      <p:ext uri="{BB962C8B-B14F-4D97-AF65-F5344CB8AC3E}">
        <p14:creationId xmlns:p14="http://schemas.microsoft.com/office/powerpoint/2010/main" val="457956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C5C4C7-5E5B-D544-8D3E-35D52DC0C6EF}"/>
              </a:ext>
            </a:extLst>
          </p:cNvPr>
          <p:cNvSpPr>
            <a:spLocks noGrp="1"/>
          </p:cNvSpPr>
          <p:nvPr>
            <p:ph type="ctrTitle"/>
          </p:nvPr>
        </p:nvSpPr>
        <p:spPr>
          <a:xfrm>
            <a:off x="1524000" y="0"/>
            <a:ext cx="9144000" cy="1689652"/>
          </a:xfrm>
        </p:spPr>
        <p:txBody>
          <a:bodyPr/>
          <a:lstStyle/>
          <a:p>
            <a:r>
              <a:rPr lang="fr-FR" dirty="0"/>
              <a:t>Lecture Analytique n°3</a:t>
            </a:r>
          </a:p>
        </p:txBody>
      </p:sp>
      <p:sp>
        <p:nvSpPr>
          <p:cNvPr id="3" name="Sous-titre 2">
            <a:extLst>
              <a:ext uri="{FF2B5EF4-FFF2-40B4-BE49-F238E27FC236}">
                <a16:creationId xmlns:a16="http://schemas.microsoft.com/office/drawing/2014/main" id="{2B6CCF48-506D-A042-A7AC-CB829A5A3CD3}"/>
              </a:ext>
            </a:extLst>
          </p:cNvPr>
          <p:cNvSpPr>
            <a:spLocks noGrp="1"/>
          </p:cNvSpPr>
          <p:nvPr>
            <p:ph type="subTitle" idx="1"/>
          </p:nvPr>
        </p:nvSpPr>
        <p:spPr>
          <a:xfrm>
            <a:off x="1524000" y="1916975"/>
            <a:ext cx="9144000" cy="1655762"/>
          </a:xfrm>
        </p:spPr>
        <p:txBody>
          <a:bodyPr>
            <a:normAutofit/>
          </a:bodyPr>
          <a:lstStyle/>
          <a:p>
            <a:r>
              <a:rPr lang="fr-FR" sz="2800" dirty="0"/>
              <a:t>Lettres persanes, Montesquieu, lettre 37</a:t>
            </a:r>
          </a:p>
          <a:p>
            <a:r>
              <a:rPr lang="fr-FR" sz="2800" dirty="0"/>
              <a:t>Le portrait de Louis XIV</a:t>
            </a:r>
          </a:p>
        </p:txBody>
      </p:sp>
      <p:pic>
        <p:nvPicPr>
          <p:cNvPr id="5" name="Image 4">
            <a:extLst>
              <a:ext uri="{FF2B5EF4-FFF2-40B4-BE49-F238E27FC236}">
                <a16:creationId xmlns:a16="http://schemas.microsoft.com/office/drawing/2014/main" id="{C8D3B4F8-0DA0-E440-A78F-C0BBCD3D2CAB}"/>
              </a:ext>
            </a:extLst>
          </p:cNvPr>
          <p:cNvPicPr>
            <a:picLocks noChangeAspect="1"/>
          </p:cNvPicPr>
          <p:nvPr/>
        </p:nvPicPr>
        <p:blipFill>
          <a:blip r:embed="rId2"/>
          <a:stretch>
            <a:fillRect/>
          </a:stretch>
        </p:blipFill>
        <p:spPr>
          <a:xfrm>
            <a:off x="7348914" y="3393357"/>
            <a:ext cx="3057939" cy="3057939"/>
          </a:xfrm>
          <a:prstGeom prst="rect">
            <a:avLst/>
          </a:prstGeom>
        </p:spPr>
      </p:pic>
      <p:pic>
        <p:nvPicPr>
          <p:cNvPr id="6" name="Image 5">
            <a:extLst>
              <a:ext uri="{FF2B5EF4-FFF2-40B4-BE49-F238E27FC236}">
                <a16:creationId xmlns:a16="http://schemas.microsoft.com/office/drawing/2014/main" id="{224BF672-10D5-3D4C-ADBB-858DF7C7A0D9}"/>
              </a:ext>
            </a:extLst>
          </p:cNvPr>
          <p:cNvPicPr>
            <a:picLocks noChangeAspect="1"/>
          </p:cNvPicPr>
          <p:nvPr/>
        </p:nvPicPr>
        <p:blipFill>
          <a:blip r:embed="rId3"/>
          <a:stretch>
            <a:fillRect/>
          </a:stretch>
        </p:blipFill>
        <p:spPr>
          <a:xfrm>
            <a:off x="2021960" y="3279696"/>
            <a:ext cx="2593628" cy="3285263"/>
          </a:xfrm>
          <a:prstGeom prst="rect">
            <a:avLst/>
          </a:prstGeom>
        </p:spPr>
      </p:pic>
    </p:spTree>
    <p:extLst>
      <p:ext uri="{BB962C8B-B14F-4D97-AF65-F5344CB8AC3E}">
        <p14:creationId xmlns:p14="http://schemas.microsoft.com/office/powerpoint/2010/main" val="3423208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7D7AC466-972A-AF42-968B-AE954F87C2E5}"/>
              </a:ext>
            </a:extLst>
          </p:cNvPr>
          <p:cNvPicPr>
            <a:picLocks noChangeAspect="1"/>
          </p:cNvPicPr>
          <p:nvPr/>
        </p:nvPicPr>
        <p:blipFill>
          <a:blip r:embed="rId2"/>
          <a:stretch>
            <a:fillRect/>
          </a:stretch>
        </p:blipFill>
        <p:spPr>
          <a:xfrm>
            <a:off x="1296245" y="417444"/>
            <a:ext cx="4184898" cy="5943600"/>
          </a:xfrm>
          <a:prstGeom prst="rect">
            <a:avLst/>
          </a:prstGeom>
        </p:spPr>
      </p:pic>
      <p:sp>
        <p:nvSpPr>
          <p:cNvPr id="8" name="ZoneTexte 7">
            <a:extLst>
              <a:ext uri="{FF2B5EF4-FFF2-40B4-BE49-F238E27FC236}">
                <a16:creationId xmlns:a16="http://schemas.microsoft.com/office/drawing/2014/main" id="{73C38BB2-B19D-CE4B-B901-41ADCC836815}"/>
              </a:ext>
            </a:extLst>
          </p:cNvPr>
          <p:cNvSpPr txBox="1"/>
          <p:nvPr/>
        </p:nvSpPr>
        <p:spPr>
          <a:xfrm>
            <a:off x="5779795" y="4253947"/>
            <a:ext cx="6457473" cy="646331"/>
          </a:xfrm>
          <a:prstGeom prst="rect">
            <a:avLst/>
          </a:prstGeom>
          <a:noFill/>
        </p:spPr>
        <p:txBody>
          <a:bodyPr wrap="none" rtlCol="0">
            <a:spAutoFit/>
          </a:bodyPr>
          <a:lstStyle/>
          <a:p>
            <a:r>
              <a:rPr lang="fr-FR" i="1" dirty="0"/>
              <a:t>Portrait de Louis XIV en costume de sacre, </a:t>
            </a:r>
            <a:r>
              <a:rPr lang="fr-FR" dirty="0"/>
              <a:t>Hyacinthe Rigaud, 1701, </a:t>
            </a:r>
          </a:p>
          <a:p>
            <a:r>
              <a:rPr lang="fr-FR" dirty="0"/>
              <a:t>Château de Versailles.  </a:t>
            </a:r>
          </a:p>
        </p:txBody>
      </p:sp>
      <p:sp>
        <p:nvSpPr>
          <p:cNvPr id="9" name="ZoneTexte 8">
            <a:extLst>
              <a:ext uri="{FF2B5EF4-FFF2-40B4-BE49-F238E27FC236}">
                <a16:creationId xmlns:a16="http://schemas.microsoft.com/office/drawing/2014/main" id="{5745D3F7-ECFD-AE4F-8AFE-DD0B467B008A}"/>
              </a:ext>
            </a:extLst>
          </p:cNvPr>
          <p:cNvSpPr txBox="1"/>
          <p:nvPr/>
        </p:nvSpPr>
        <p:spPr>
          <a:xfrm>
            <a:off x="6162260" y="1550506"/>
            <a:ext cx="5148469" cy="1477328"/>
          </a:xfrm>
          <a:prstGeom prst="rect">
            <a:avLst/>
          </a:prstGeom>
          <a:noFill/>
        </p:spPr>
        <p:txBody>
          <a:bodyPr wrap="square" rtlCol="0">
            <a:spAutoFit/>
          </a:bodyPr>
          <a:lstStyle/>
          <a:p>
            <a:r>
              <a:rPr lang="fr-FR" dirty="0"/>
              <a:t>Louis XIV, dit « Le roi Soleil », est né le 5 septembre vers Paris, à Saint Germain en Laye et mort le 1</a:t>
            </a:r>
            <a:r>
              <a:rPr lang="fr-FR" baseline="30000" dirty="0"/>
              <a:t>er</a:t>
            </a:r>
            <a:r>
              <a:rPr lang="fr-FR" dirty="0"/>
              <a:t> septembre 1715 à Versailles.  Son règne de 72 ans est l’un des plus long de l’histoire, il  s’étend du 14 mai 1643 jusqu’à sa mort. </a:t>
            </a:r>
          </a:p>
        </p:txBody>
      </p:sp>
    </p:spTree>
    <p:extLst>
      <p:ext uri="{BB962C8B-B14F-4D97-AF65-F5344CB8AC3E}">
        <p14:creationId xmlns:p14="http://schemas.microsoft.com/office/powerpoint/2010/main" val="213471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432B151-DCBE-534C-ACFE-0FBFD2E9C088}"/>
              </a:ext>
            </a:extLst>
          </p:cNvPr>
          <p:cNvSpPr>
            <a:spLocks noGrp="1"/>
          </p:cNvSpPr>
          <p:nvPr>
            <p:ph idx="1"/>
          </p:nvPr>
        </p:nvSpPr>
        <p:spPr>
          <a:xfrm>
            <a:off x="536713" y="874644"/>
            <a:ext cx="11310730" cy="5983356"/>
          </a:xfrm>
        </p:spPr>
        <p:txBody>
          <a:bodyPr>
            <a:normAutofit/>
          </a:bodyPr>
          <a:lstStyle/>
          <a:p>
            <a:pPr marL="0" indent="0">
              <a:buNone/>
            </a:pPr>
            <a:r>
              <a:rPr lang="fr-FR" dirty="0"/>
              <a:t>   Il s’agit d’un extrait des </a:t>
            </a:r>
            <a:r>
              <a:rPr lang="fr-FR" i="1" dirty="0"/>
              <a:t>Lettres persanes, </a:t>
            </a:r>
            <a:r>
              <a:rPr lang="fr-FR" dirty="0"/>
              <a:t>roman épistolaire écrit par Montesquieu et publié en 1721. Ce roman retrace par lettres le voyage de deux perses, Usbek et Rica, en France. La forme épistolaire va permettre de créer une distance, un regard éloigné qui évitera la censure. Nous sommes au siècle des lumières et les philosophes cherchent à éclairer le peuple par la raison, mais aussi à dénoncer les inégalités et le pouvoir absolu de Louis XIV. Dans la lettre 37, Usbek écrit à son ami Rica, il lui dresse le portrait du roi. De quelle manière ce portrait permet de réaliser une satire efficace de la monarchie française? Dans un premier temps, nous étudierons l’efficacité du regard éloigné. Puis nous analyserons les arguments et les exemples. Et enfin, nous verrons que l’antiphrase est au service de l’ironie. </a:t>
            </a:r>
            <a:endParaRPr lang="fr-FR" i="1" dirty="0"/>
          </a:p>
        </p:txBody>
      </p:sp>
    </p:spTree>
    <p:extLst>
      <p:ext uri="{BB962C8B-B14F-4D97-AF65-F5344CB8AC3E}">
        <p14:creationId xmlns:p14="http://schemas.microsoft.com/office/powerpoint/2010/main" val="4256728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E0777E-5832-FE47-B33B-082D1835EF51}"/>
              </a:ext>
            </a:extLst>
          </p:cNvPr>
          <p:cNvSpPr>
            <a:spLocks noGrp="1"/>
          </p:cNvSpPr>
          <p:nvPr>
            <p:ph type="title"/>
          </p:nvPr>
        </p:nvSpPr>
        <p:spPr>
          <a:xfrm>
            <a:off x="838200" y="0"/>
            <a:ext cx="10515600" cy="1325563"/>
          </a:xfrm>
        </p:spPr>
        <p:txBody>
          <a:bodyPr/>
          <a:lstStyle/>
          <a:p>
            <a:r>
              <a:rPr lang="fr-FR" b="1" dirty="0">
                <a:solidFill>
                  <a:srgbClr val="FF0000"/>
                </a:solidFill>
              </a:rPr>
              <a:t>I. Un regard étranger efficace</a:t>
            </a:r>
          </a:p>
        </p:txBody>
      </p:sp>
      <p:sp>
        <p:nvSpPr>
          <p:cNvPr id="3" name="Espace réservé du contenu 2">
            <a:extLst>
              <a:ext uri="{FF2B5EF4-FFF2-40B4-BE49-F238E27FC236}">
                <a16:creationId xmlns:a16="http://schemas.microsoft.com/office/drawing/2014/main" id="{7FC7C876-938B-A34E-BBE7-F4F5735B0F86}"/>
              </a:ext>
            </a:extLst>
          </p:cNvPr>
          <p:cNvSpPr>
            <a:spLocks noGrp="1"/>
          </p:cNvSpPr>
          <p:nvPr>
            <p:ph idx="1"/>
          </p:nvPr>
        </p:nvSpPr>
        <p:spPr>
          <a:xfrm>
            <a:off x="670891" y="1325563"/>
            <a:ext cx="10850217" cy="5565913"/>
          </a:xfrm>
        </p:spPr>
        <p:txBody>
          <a:bodyPr>
            <a:normAutofit fontScale="92500" lnSpcReduction="20000"/>
          </a:bodyPr>
          <a:lstStyle/>
          <a:p>
            <a:pPr marL="514350" indent="-514350">
              <a:buAutoNum type="alphaLcParenR"/>
            </a:pPr>
            <a:r>
              <a:rPr lang="fr-FR" b="1" dirty="0"/>
              <a:t>La situation d’énonciation: une lettre qui marque la distance </a:t>
            </a:r>
            <a:r>
              <a:rPr lang="fr-FR" dirty="0"/>
              <a:t>(idée)</a:t>
            </a:r>
            <a:endParaRPr lang="fr-FR" b="1" dirty="0"/>
          </a:p>
          <a:p>
            <a:pPr marL="0" indent="0">
              <a:buNone/>
            </a:pPr>
            <a:r>
              <a:rPr lang="fr-FR" b="1" dirty="0"/>
              <a:t> </a:t>
            </a:r>
            <a:r>
              <a:rPr lang="fr-FR" i="1" dirty="0"/>
              <a:t>Expéditeur, destinataire, lieu (procédé)</a:t>
            </a:r>
            <a:r>
              <a:rPr lang="fr-FR" dirty="0"/>
              <a:t>: </a:t>
            </a:r>
            <a:r>
              <a:rPr lang="fr-FR" b="1" dirty="0">
                <a:solidFill>
                  <a:schemeClr val="accent1">
                    <a:lumMod val="50000"/>
                  </a:schemeClr>
                </a:solidFill>
              </a:rPr>
              <a:t>« Usbek », « </a:t>
            </a:r>
            <a:r>
              <a:rPr lang="fr-FR" b="1" dirty="0" err="1">
                <a:solidFill>
                  <a:schemeClr val="accent1">
                    <a:lumMod val="50000"/>
                  </a:schemeClr>
                </a:solidFill>
              </a:rPr>
              <a:t>Ibben</a:t>
            </a:r>
            <a:r>
              <a:rPr lang="fr-FR" b="1" dirty="0">
                <a:solidFill>
                  <a:schemeClr val="accent1">
                    <a:lumMod val="50000"/>
                  </a:schemeClr>
                </a:solidFill>
              </a:rPr>
              <a:t> », « Smyrne »(exemples)</a:t>
            </a:r>
            <a:endParaRPr lang="fr-FR" b="1" i="1" dirty="0">
              <a:solidFill>
                <a:schemeClr val="accent3">
                  <a:lumMod val="50000"/>
                </a:schemeClr>
              </a:solidFill>
              <a:effectLst/>
            </a:endParaRPr>
          </a:p>
          <a:p>
            <a:pPr marL="0" indent="0">
              <a:buNone/>
            </a:pPr>
            <a:r>
              <a:rPr lang="fr-FR" i="1" dirty="0"/>
              <a:t>Utilisation de la 1</a:t>
            </a:r>
            <a:r>
              <a:rPr lang="fr-FR" i="1" baseline="30000" dirty="0"/>
              <a:t>re</a:t>
            </a:r>
            <a:r>
              <a:rPr lang="fr-FR" i="1" dirty="0"/>
              <a:t> personne du </a:t>
            </a:r>
            <a:r>
              <a:rPr lang="fr-FR" i="1" dirty="0" err="1"/>
              <a:t>plur</a:t>
            </a:r>
            <a:r>
              <a:rPr lang="fr-FR" i="1" dirty="0"/>
              <a:t>. </a:t>
            </a:r>
            <a:r>
              <a:rPr lang="fr-FR" b="1" i="1" dirty="0">
                <a:solidFill>
                  <a:schemeClr val="accent3">
                    <a:lumMod val="50000"/>
                  </a:schemeClr>
                </a:solidFill>
              </a:rPr>
              <a:t>: </a:t>
            </a:r>
            <a:r>
              <a:rPr lang="fr-FR" b="1" dirty="0">
                <a:solidFill>
                  <a:schemeClr val="accent1">
                    <a:lumMod val="50000"/>
                  </a:schemeClr>
                </a:solidFill>
              </a:rPr>
              <a:t>« nous », « nos », « notre »</a:t>
            </a:r>
            <a:r>
              <a:rPr lang="fr-FR" b="1" dirty="0">
                <a:solidFill>
                  <a:schemeClr val="accent1">
                    <a:lumMod val="50000"/>
                  </a:schemeClr>
                </a:solidFill>
                <a:effectLst/>
              </a:rPr>
              <a:t> </a:t>
            </a:r>
          </a:p>
          <a:p>
            <a:pPr>
              <a:buFont typeface="Symbol" pitchFamily="2" charset="2"/>
              <a:buChar char="Þ"/>
            </a:pPr>
            <a:r>
              <a:rPr lang="fr-FR" b="1" dirty="0">
                <a:solidFill>
                  <a:schemeClr val="accent3">
                    <a:lumMod val="50000"/>
                  </a:schemeClr>
                </a:solidFill>
              </a:rPr>
              <a:t>Multiples allusions à la Perse, le regard éloigné révèle les travers que nous ne voyons plus : mise à distance critique (effet). </a:t>
            </a:r>
          </a:p>
          <a:p>
            <a:pPr>
              <a:buFont typeface="Symbol" pitchFamily="2" charset="2"/>
              <a:buChar char="Þ"/>
            </a:pPr>
            <a:endParaRPr lang="fr-FR" b="1" dirty="0">
              <a:solidFill>
                <a:schemeClr val="accent3">
                  <a:lumMod val="50000"/>
                </a:schemeClr>
              </a:solidFill>
            </a:endParaRPr>
          </a:p>
          <a:p>
            <a:pPr marL="0" indent="0">
              <a:buNone/>
            </a:pPr>
            <a:r>
              <a:rPr lang="fr-FR" b="1" dirty="0"/>
              <a:t>b) La critique générale du roi</a:t>
            </a:r>
          </a:p>
          <a:p>
            <a:pPr marL="0" indent="0">
              <a:buNone/>
            </a:pPr>
            <a:r>
              <a:rPr lang="fr-FR" i="1" dirty="0"/>
              <a:t>Utilisation du présent de vérité générale: </a:t>
            </a:r>
            <a:r>
              <a:rPr lang="fr-FR" b="1" dirty="0">
                <a:solidFill>
                  <a:schemeClr val="accent1">
                    <a:lumMod val="50000"/>
                  </a:schemeClr>
                </a:solidFill>
              </a:rPr>
              <a:t>« Le roi de France </a:t>
            </a:r>
            <a:r>
              <a:rPr lang="fr-FR" b="1" u="sng" dirty="0">
                <a:solidFill>
                  <a:schemeClr val="accent1">
                    <a:lumMod val="50000"/>
                  </a:schemeClr>
                </a:solidFill>
              </a:rPr>
              <a:t>est </a:t>
            </a:r>
            <a:r>
              <a:rPr lang="fr-FR" b="1" dirty="0">
                <a:solidFill>
                  <a:schemeClr val="accent1">
                    <a:lumMod val="50000"/>
                  </a:schemeClr>
                </a:solidFill>
              </a:rPr>
              <a:t>vieux »</a:t>
            </a:r>
            <a:r>
              <a:rPr lang="fr-FR" b="1" dirty="0">
                <a:solidFill>
                  <a:schemeClr val="accent1">
                    <a:lumMod val="50000"/>
                  </a:schemeClr>
                </a:solidFill>
                <a:effectLst/>
              </a:rPr>
              <a:t> </a:t>
            </a:r>
          </a:p>
          <a:p>
            <a:pPr marL="0" indent="0">
              <a:buNone/>
            </a:pPr>
            <a:r>
              <a:rPr lang="fr-FR" i="1" dirty="0"/>
              <a:t>Ironie du terme « génie »: </a:t>
            </a:r>
            <a:r>
              <a:rPr lang="fr-FR" b="1" dirty="0">
                <a:solidFill>
                  <a:schemeClr val="accent1">
                    <a:lumMod val="50000"/>
                  </a:schemeClr>
                </a:solidFill>
              </a:rPr>
              <a:t>« il gouverne avec le même génie sa famille, sa cour, son État. »</a:t>
            </a:r>
            <a:r>
              <a:rPr lang="fr-FR" b="1" dirty="0">
                <a:solidFill>
                  <a:schemeClr val="accent1">
                    <a:lumMod val="50000"/>
                  </a:schemeClr>
                </a:solidFill>
                <a:effectLst/>
              </a:rPr>
              <a:t> </a:t>
            </a:r>
          </a:p>
          <a:p>
            <a:pPr marL="0" indent="0">
              <a:buNone/>
            </a:pPr>
            <a:r>
              <a:rPr lang="fr-FR" i="1" dirty="0"/>
              <a:t>Pronom personnel indéfini qui marque la distance</a:t>
            </a:r>
            <a:r>
              <a:rPr lang="fr-FR" i="1" dirty="0">
                <a:effectLst/>
              </a:rPr>
              <a:t> </a:t>
            </a:r>
            <a:r>
              <a:rPr lang="fr-FR" dirty="0">
                <a:effectLst/>
              </a:rPr>
              <a:t>: </a:t>
            </a:r>
            <a:r>
              <a:rPr lang="fr-FR" b="1" dirty="0">
                <a:solidFill>
                  <a:schemeClr val="accent1">
                    <a:lumMod val="50000"/>
                  </a:schemeClr>
                </a:solidFill>
              </a:rPr>
              <a:t>« on »</a:t>
            </a:r>
            <a:r>
              <a:rPr lang="fr-FR" b="1" dirty="0">
                <a:solidFill>
                  <a:schemeClr val="accent1">
                    <a:lumMod val="50000"/>
                  </a:schemeClr>
                </a:solidFill>
                <a:effectLst/>
              </a:rPr>
              <a:t> </a:t>
            </a:r>
          </a:p>
          <a:p>
            <a:pPr marL="0" indent="0">
              <a:buNone/>
            </a:pPr>
            <a:r>
              <a:rPr lang="fr-FR" b="1" dirty="0">
                <a:solidFill>
                  <a:schemeClr val="accent3">
                    <a:lumMod val="50000"/>
                  </a:schemeClr>
                </a:solidFill>
                <a:sym typeface="Symbol" pitchFamily="2" charset="2"/>
              </a:rPr>
              <a:t></a:t>
            </a:r>
            <a:r>
              <a:rPr lang="fr-FR" b="1" dirty="0">
                <a:solidFill>
                  <a:schemeClr val="accent3">
                    <a:lumMod val="50000"/>
                  </a:schemeClr>
                </a:solidFill>
                <a:effectLst/>
              </a:rPr>
              <a:t> </a:t>
            </a:r>
            <a:r>
              <a:rPr lang="fr-FR" b="1" dirty="0">
                <a:solidFill>
                  <a:schemeClr val="accent3">
                    <a:lumMod val="50000"/>
                  </a:schemeClr>
                </a:solidFill>
              </a:rPr>
              <a:t>A travers cette lettre, Montesquieu feint l’étonnement, c’est une arme de dénonciation qui permet une remise en cause des institutions en place. </a:t>
            </a:r>
            <a:endParaRPr lang="fr-FR" b="1" dirty="0">
              <a:solidFill>
                <a:schemeClr val="accent3">
                  <a:lumMod val="50000"/>
                </a:schemeClr>
              </a:solidFill>
              <a:effectLst/>
            </a:endParaRPr>
          </a:p>
          <a:p>
            <a:pPr marL="0" indent="0">
              <a:buNone/>
            </a:pPr>
            <a:endParaRPr lang="fr-FR" dirty="0"/>
          </a:p>
          <a:p>
            <a:pPr marL="0" indent="0">
              <a:buNone/>
            </a:pPr>
            <a:endParaRPr lang="fr-FR" b="1" dirty="0"/>
          </a:p>
          <a:p>
            <a:pPr marL="0" indent="0">
              <a:buNone/>
            </a:pPr>
            <a:endParaRPr lang="fr-FR" b="1" i="1" dirty="0">
              <a:solidFill>
                <a:schemeClr val="accent1">
                  <a:lumMod val="50000"/>
                </a:schemeClr>
              </a:solidFill>
            </a:endParaRPr>
          </a:p>
        </p:txBody>
      </p:sp>
    </p:spTree>
    <p:extLst>
      <p:ext uri="{BB962C8B-B14F-4D97-AF65-F5344CB8AC3E}">
        <p14:creationId xmlns:p14="http://schemas.microsoft.com/office/powerpoint/2010/main" val="2881910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9DB109-EFAD-C241-8EB4-3A942B9F0B98}"/>
              </a:ext>
            </a:extLst>
          </p:cNvPr>
          <p:cNvSpPr>
            <a:spLocks noGrp="1"/>
          </p:cNvSpPr>
          <p:nvPr>
            <p:ph type="title"/>
          </p:nvPr>
        </p:nvSpPr>
        <p:spPr>
          <a:xfrm>
            <a:off x="805069" y="0"/>
            <a:ext cx="10515600" cy="986597"/>
          </a:xfrm>
        </p:spPr>
        <p:txBody>
          <a:bodyPr>
            <a:normAutofit fontScale="90000"/>
          </a:bodyPr>
          <a:lstStyle/>
          <a:p>
            <a:r>
              <a:rPr lang="fr-FR" b="1" dirty="0">
                <a:solidFill>
                  <a:srgbClr val="FF0000"/>
                </a:solidFill>
              </a:rPr>
              <a:t>II. Mise en place d’arguments suivis d’exemples</a:t>
            </a:r>
          </a:p>
        </p:txBody>
      </p:sp>
      <p:sp>
        <p:nvSpPr>
          <p:cNvPr id="3" name="Espace réservé du contenu 2">
            <a:extLst>
              <a:ext uri="{FF2B5EF4-FFF2-40B4-BE49-F238E27FC236}">
                <a16:creationId xmlns:a16="http://schemas.microsoft.com/office/drawing/2014/main" id="{B5528905-A381-6642-A3D3-5C41A6C44541}"/>
              </a:ext>
            </a:extLst>
          </p:cNvPr>
          <p:cNvSpPr>
            <a:spLocks noGrp="1"/>
          </p:cNvSpPr>
          <p:nvPr>
            <p:ph idx="1"/>
          </p:nvPr>
        </p:nvSpPr>
        <p:spPr>
          <a:xfrm>
            <a:off x="238539" y="986598"/>
            <a:ext cx="11748052" cy="5612986"/>
          </a:xfrm>
        </p:spPr>
        <p:txBody>
          <a:bodyPr>
            <a:normAutofit fontScale="92500"/>
          </a:bodyPr>
          <a:lstStyle/>
          <a:p>
            <a:pPr marL="514350" indent="-514350">
              <a:buAutoNum type="alphaLcParenR"/>
            </a:pPr>
            <a:r>
              <a:rPr lang="fr-FR" b="1" dirty="0"/>
              <a:t>Une objectivité apparente</a:t>
            </a:r>
          </a:p>
          <a:p>
            <a:pPr marL="0" indent="0">
              <a:buNone/>
            </a:pPr>
            <a:r>
              <a:rPr lang="fr-FR" i="1" dirty="0"/>
              <a:t>Lexique scientifique par les verbes d’analyse</a:t>
            </a:r>
            <a:r>
              <a:rPr lang="fr-FR" i="1" dirty="0">
                <a:effectLst/>
              </a:rPr>
              <a:t> </a:t>
            </a:r>
            <a:r>
              <a:rPr lang="fr-FR" dirty="0">
                <a:effectLst/>
              </a:rPr>
              <a:t>: </a:t>
            </a:r>
            <a:r>
              <a:rPr lang="fr-FR" b="1" dirty="0">
                <a:solidFill>
                  <a:schemeClr val="accent1">
                    <a:lumMod val="75000"/>
                  </a:schemeClr>
                </a:solidFill>
              </a:rPr>
              <a:t>« J’ai étudié », « j’y ai trouvé », « résoudre »</a:t>
            </a:r>
            <a:r>
              <a:rPr lang="fr-FR" dirty="0"/>
              <a:t> </a:t>
            </a:r>
            <a:r>
              <a:rPr lang="fr-FR" b="1" dirty="0">
                <a:solidFill>
                  <a:schemeClr val="accent3">
                    <a:lumMod val="50000"/>
                  </a:schemeClr>
                </a:solidFill>
                <a:sym typeface="Symbol" pitchFamily="2" charset="2"/>
              </a:rPr>
              <a:t></a:t>
            </a:r>
            <a:r>
              <a:rPr lang="fr-FR" b="1" dirty="0">
                <a:solidFill>
                  <a:schemeClr val="accent3">
                    <a:lumMod val="50000"/>
                  </a:schemeClr>
                </a:solidFill>
                <a:effectLst/>
              </a:rPr>
              <a:t> </a:t>
            </a:r>
            <a:r>
              <a:rPr lang="fr-FR" b="1" dirty="0">
                <a:solidFill>
                  <a:schemeClr val="accent3">
                    <a:lumMod val="50000"/>
                  </a:schemeClr>
                </a:solidFill>
              </a:rPr>
              <a:t>Point de vue qui rappelle celui du scientifique (démarche scientifique/philosophique qui s’appuie sur l’observation des faits). </a:t>
            </a:r>
          </a:p>
          <a:p>
            <a:pPr marL="0" indent="0">
              <a:buNone/>
            </a:pPr>
            <a:endParaRPr lang="fr-FR" b="1" dirty="0">
              <a:solidFill>
                <a:schemeClr val="bg2">
                  <a:lumMod val="25000"/>
                </a:schemeClr>
              </a:solidFill>
            </a:endParaRPr>
          </a:p>
          <a:p>
            <a:pPr marL="0" indent="0">
              <a:buNone/>
            </a:pPr>
            <a:r>
              <a:rPr lang="fr-FR" b="1" dirty="0"/>
              <a:t>b) La satire de la monarchie</a:t>
            </a:r>
          </a:p>
          <a:p>
            <a:pPr marL="0" indent="0">
              <a:buNone/>
            </a:pPr>
            <a:r>
              <a:rPr lang="fr-FR" i="1" dirty="0"/>
              <a:t>Système d’antithèses juxtaposées</a:t>
            </a:r>
            <a:r>
              <a:rPr lang="fr-FR" dirty="0">
                <a:effectLst/>
              </a:rPr>
              <a:t> : </a:t>
            </a:r>
            <a:r>
              <a:rPr lang="fr-FR" b="1" dirty="0">
                <a:solidFill>
                  <a:schemeClr val="accent1">
                    <a:lumMod val="75000"/>
                  </a:schemeClr>
                </a:solidFill>
              </a:rPr>
              <a:t>« ministre qui n’a que 18ans »/ »maîtresse qui en a 80 »; « il aime »/ « il ne peut souffrir »; « il fuie le tumulte de la ville »/ « occupé qu’à faire parler de lui »; « comblé de richesse »/ »accablé de pauvreté »</a:t>
            </a:r>
          </a:p>
          <a:p>
            <a:pPr marL="0" indent="0">
              <a:buNone/>
            </a:pPr>
            <a:r>
              <a:rPr lang="fr-FR" i="1" dirty="0"/>
              <a:t>verbes de goût et d’opinion</a:t>
            </a:r>
            <a:r>
              <a:rPr lang="fr-FR" i="1" dirty="0">
                <a:effectLst/>
              </a:rPr>
              <a:t> : </a:t>
            </a:r>
            <a:r>
              <a:rPr lang="fr-FR" b="1" dirty="0">
                <a:solidFill>
                  <a:schemeClr val="accent1">
                    <a:lumMod val="75000"/>
                  </a:schemeClr>
                </a:solidFill>
              </a:rPr>
              <a:t>« plairait »/ « aimer »/ « craindre » / « souffrir»</a:t>
            </a:r>
          </a:p>
          <a:p>
            <a:pPr marL="0" indent="0">
              <a:buNone/>
            </a:pPr>
            <a:r>
              <a:rPr lang="fr-FR" dirty="0">
                <a:solidFill>
                  <a:schemeClr val="accent3">
                    <a:lumMod val="50000"/>
                  </a:schemeClr>
                </a:solidFill>
                <a:sym typeface="Symbol" pitchFamily="2" charset="2"/>
              </a:rPr>
              <a:t></a:t>
            </a:r>
            <a:r>
              <a:rPr lang="fr-FR" dirty="0">
                <a:solidFill>
                  <a:schemeClr val="accent3">
                    <a:lumMod val="50000"/>
                  </a:schemeClr>
                </a:solidFill>
                <a:effectLst/>
              </a:rPr>
              <a:t>  </a:t>
            </a:r>
            <a:r>
              <a:rPr lang="fr-FR" b="1" dirty="0">
                <a:solidFill>
                  <a:schemeClr val="accent3">
                    <a:lumMod val="50000"/>
                  </a:schemeClr>
                </a:solidFill>
              </a:rPr>
              <a:t>Cela souligne l’intolérance du roi, son absence de logique, de cohérence et donc son incapacité à faire un bon roi. Le pouvoir est fondé sur le bon plaisir du roi et non la raison d’État ou l’intelligence .</a:t>
            </a:r>
            <a:r>
              <a:rPr lang="fr-FR" b="1" dirty="0">
                <a:solidFill>
                  <a:schemeClr val="accent3">
                    <a:lumMod val="50000"/>
                  </a:schemeClr>
                </a:solidFill>
                <a:effectLst/>
              </a:rPr>
              <a:t> </a:t>
            </a:r>
            <a:endParaRPr lang="fr-FR" b="1" dirty="0">
              <a:solidFill>
                <a:schemeClr val="accent3">
                  <a:lumMod val="50000"/>
                </a:schemeClr>
              </a:solidFill>
            </a:endParaRPr>
          </a:p>
          <a:p>
            <a:pPr marL="0" indent="0">
              <a:buNone/>
            </a:pPr>
            <a:endParaRPr lang="fr-FR" dirty="0"/>
          </a:p>
          <a:p>
            <a:pPr marL="0" indent="0">
              <a:buNone/>
            </a:pPr>
            <a:endParaRPr lang="fr-FR" b="1" dirty="0"/>
          </a:p>
        </p:txBody>
      </p:sp>
    </p:spTree>
    <p:extLst>
      <p:ext uri="{BB962C8B-B14F-4D97-AF65-F5344CB8AC3E}">
        <p14:creationId xmlns:p14="http://schemas.microsoft.com/office/powerpoint/2010/main" val="4025996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75389A-3789-7149-9403-FD33ACDD03A1}"/>
              </a:ext>
            </a:extLst>
          </p:cNvPr>
          <p:cNvSpPr>
            <a:spLocks noGrp="1"/>
          </p:cNvSpPr>
          <p:nvPr>
            <p:ph type="title"/>
          </p:nvPr>
        </p:nvSpPr>
        <p:spPr>
          <a:xfrm>
            <a:off x="682487" y="225977"/>
            <a:ext cx="10671313" cy="847449"/>
          </a:xfrm>
        </p:spPr>
        <p:txBody>
          <a:bodyPr/>
          <a:lstStyle/>
          <a:p>
            <a:r>
              <a:rPr lang="fr-FR" b="1" dirty="0">
                <a:solidFill>
                  <a:srgbClr val="FF0000"/>
                </a:solidFill>
              </a:rPr>
              <a:t>III. L’antiphrase au service de l’ironie</a:t>
            </a:r>
          </a:p>
        </p:txBody>
      </p:sp>
      <p:sp>
        <p:nvSpPr>
          <p:cNvPr id="3" name="Espace réservé du contenu 2">
            <a:extLst>
              <a:ext uri="{FF2B5EF4-FFF2-40B4-BE49-F238E27FC236}">
                <a16:creationId xmlns:a16="http://schemas.microsoft.com/office/drawing/2014/main" id="{5E555CBF-9504-654E-9AE0-27C5F414C319}"/>
              </a:ext>
            </a:extLst>
          </p:cNvPr>
          <p:cNvSpPr>
            <a:spLocks noGrp="1"/>
          </p:cNvSpPr>
          <p:nvPr>
            <p:ph idx="1"/>
          </p:nvPr>
        </p:nvSpPr>
        <p:spPr>
          <a:xfrm>
            <a:off x="218661" y="1073426"/>
            <a:ext cx="11807687" cy="5603821"/>
          </a:xfrm>
        </p:spPr>
        <p:txBody>
          <a:bodyPr>
            <a:normAutofit fontScale="92500" lnSpcReduction="20000"/>
          </a:bodyPr>
          <a:lstStyle/>
          <a:p>
            <a:pPr marL="514350" indent="-514350">
              <a:buAutoNum type="alphaLcParenR"/>
            </a:pPr>
            <a:r>
              <a:rPr lang="fr-FR" b="1" dirty="0"/>
              <a:t>Le mépris des vrais valeurs</a:t>
            </a:r>
          </a:p>
          <a:p>
            <a:pPr marL="0" indent="0">
              <a:buNone/>
            </a:pPr>
            <a:r>
              <a:rPr lang="fr-FR" i="1" dirty="0"/>
              <a:t>Champ lexical du paraître : </a:t>
            </a:r>
            <a:r>
              <a:rPr lang="fr-FR" b="1" dirty="0">
                <a:solidFill>
                  <a:schemeClr val="accent1">
                    <a:lumMod val="75000"/>
                  </a:schemeClr>
                </a:solidFill>
              </a:rPr>
              <a:t>« faire parler de lui », « trophées », « victoires » </a:t>
            </a:r>
            <a:r>
              <a:rPr lang="fr-FR" dirty="0"/>
              <a:t>+ </a:t>
            </a:r>
            <a:r>
              <a:rPr lang="fr-FR" i="1" dirty="0"/>
              <a:t>champ lexical du luxe</a:t>
            </a:r>
            <a:r>
              <a:rPr lang="fr-FR" dirty="0"/>
              <a:t>, notamment dans le dernier paragraphe</a:t>
            </a:r>
          </a:p>
          <a:p>
            <a:pPr marL="0" indent="0">
              <a:buNone/>
            </a:pPr>
            <a:r>
              <a:rPr lang="fr-FR" i="1" dirty="0"/>
              <a:t>Enumération et ajout: </a:t>
            </a:r>
            <a:r>
              <a:rPr lang="fr-FR" b="1" dirty="0">
                <a:solidFill>
                  <a:schemeClr val="accent1">
                    <a:lumMod val="75000"/>
                  </a:schemeClr>
                </a:solidFill>
              </a:rPr>
              <a:t>« il préfère un homme qui le déshabille, ou qui lui donne la serviette lorsqu’il se met à table »</a:t>
            </a:r>
          </a:p>
          <a:p>
            <a:pPr>
              <a:buFont typeface="Symbol" pitchFamily="2" charset="2"/>
              <a:buChar char="Þ"/>
            </a:pPr>
            <a:r>
              <a:rPr lang="fr-FR" b="1" dirty="0">
                <a:solidFill>
                  <a:schemeClr val="accent3">
                    <a:lumMod val="50000"/>
                  </a:schemeClr>
                </a:solidFill>
              </a:rPr>
              <a:t>Il s’agit d’un souverain égoïste, attaché à des futilités. Critique du système des courtisans imposé pas Louis XIV à Versailles. </a:t>
            </a:r>
          </a:p>
          <a:p>
            <a:pPr marL="0" indent="0">
              <a:buNone/>
            </a:pPr>
            <a:endParaRPr lang="fr-FR" b="1" dirty="0">
              <a:solidFill>
                <a:schemeClr val="accent3">
                  <a:lumMod val="50000"/>
                </a:schemeClr>
              </a:solidFill>
            </a:endParaRPr>
          </a:p>
          <a:p>
            <a:pPr marL="0" indent="0">
              <a:buNone/>
            </a:pPr>
            <a:r>
              <a:rPr lang="fr-FR" b="1" dirty="0"/>
              <a:t>b) Eloge profondément ironique</a:t>
            </a:r>
          </a:p>
          <a:p>
            <a:pPr marL="0" indent="0">
              <a:buNone/>
            </a:pPr>
            <a:r>
              <a:rPr lang="fr-FR" i="1" dirty="0"/>
              <a:t>Adj. superlatif de comparaison</a:t>
            </a:r>
            <a:r>
              <a:rPr lang="fr-FR" i="1" dirty="0">
                <a:effectLst/>
              </a:rPr>
              <a:t> </a:t>
            </a:r>
            <a:r>
              <a:rPr lang="fr-FR" dirty="0">
                <a:effectLst/>
              </a:rPr>
              <a:t>: </a:t>
            </a:r>
            <a:r>
              <a:rPr lang="fr-FR" b="1" dirty="0">
                <a:solidFill>
                  <a:schemeClr val="accent1">
                    <a:lumMod val="50000"/>
                  </a:schemeClr>
                </a:solidFill>
              </a:rPr>
              <a:t>« magnifique » + « plus de statues dans les jardins de son palais que de citoyens dans une grande ville » </a:t>
            </a:r>
          </a:p>
          <a:p>
            <a:pPr marL="0" indent="0">
              <a:buNone/>
            </a:pPr>
            <a:r>
              <a:rPr lang="fr-FR" i="1" dirty="0"/>
              <a:t>Adj. hyperboliques + accumulation</a:t>
            </a:r>
            <a:r>
              <a:rPr lang="fr-FR" i="1" dirty="0">
                <a:effectLst/>
              </a:rPr>
              <a:t> </a:t>
            </a:r>
            <a:r>
              <a:rPr lang="fr-FR" dirty="0">
                <a:effectLst/>
              </a:rPr>
              <a:t>: </a:t>
            </a:r>
            <a:r>
              <a:rPr lang="fr-FR" b="1" dirty="0">
                <a:solidFill>
                  <a:schemeClr val="accent1">
                    <a:lumMod val="50000"/>
                  </a:schemeClr>
                </a:solidFill>
              </a:rPr>
              <a:t>« forte », « nombreuses », « grandes », « inépuisables »</a:t>
            </a:r>
            <a:r>
              <a:rPr lang="fr-FR" b="1" dirty="0">
                <a:solidFill>
                  <a:schemeClr val="accent1">
                    <a:lumMod val="50000"/>
                  </a:schemeClr>
                </a:solidFill>
                <a:effectLst/>
              </a:rPr>
              <a:t> </a:t>
            </a:r>
          </a:p>
          <a:p>
            <a:pPr marL="0" indent="0">
              <a:buNone/>
            </a:pPr>
            <a:r>
              <a:rPr lang="fr-FR" b="1" dirty="0">
                <a:solidFill>
                  <a:schemeClr val="accent3">
                    <a:lumMod val="50000"/>
                  </a:schemeClr>
                </a:solidFill>
                <a:sym typeface="Symbol" pitchFamily="2" charset="2"/>
              </a:rPr>
              <a:t></a:t>
            </a:r>
            <a:r>
              <a:rPr lang="fr-FR" b="1" dirty="0">
                <a:solidFill>
                  <a:schemeClr val="accent3">
                    <a:lumMod val="50000"/>
                  </a:schemeClr>
                </a:solidFill>
                <a:effectLst/>
              </a:rPr>
              <a:t> </a:t>
            </a:r>
            <a:r>
              <a:rPr lang="fr-FR" b="1" dirty="0">
                <a:solidFill>
                  <a:schemeClr val="accent3">
                    <a:lumMod val="50000"/>
                  </a:schemeClr>
                </a:solidFill>
              </a:rPr>
              <a:t>Vanité, narcissisme, amour de soi démesuré. La mégalomanie soulignée par des adjectifs hyperboliques</a:t>
            </a:r>
            <a:r>
              <a:rPr lang="fr-FR" b="1" dirty="0">
                <a:solidFill>
                  <a:schemeClr val="accent3">
                    <a:lumMod val="50000"/>
                  </a:schemeClr>
                </a:solidFill>
                <a:effectLst/>
              </a:rPr>
              <a:t> </a:t>
            </a:r>
            <a:r>
              <a:rPr lang="fr-FR" dirty="0"/>
              <a:t> </a:t>
            </a:r>
          </a:p>
          <a:p>
            <a:pPr marL="0" indent="0">
              <a:buNone/>
            </a:pPr>
            <a:endParaRPr lang="fr-FR" b="1" dirty="0"/>
          </a:p>
          <a:p>
            <a:pPr marL="0" indent="0">
              <a:buNone/>
            </a:pPr>
            <a:endParaRPr lang="fr-FR" dirty="0"/>
          </a:p>
          <a:p>
            <a:pPr marL="0" indent="0">
              <a:buNone/>
            </a:pPr>
            <a:endParaRPr lang="fr-FR" dirty="0"/>
          </a:p>
          <a:p>
            <a:pPr marL="0" indent="0">
              <a:buNone/>
            </a:pPr>
            <a:endParaRPr lang="fr-FR" b="1" dirty="0"/>
          </a:p>
        </p:txBody>
      </p:sp>
    </p:spTree>
    <p:extLst>
      <p:ext uri="{BB962C8B-B14F-4D97-AF65-F5344CB8AC3E}">
        <p14:creationId xmlns:p14="http://schemas.microsoft.com/office/powerpoint/2010/main" val="3756585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34A7AA5-7050-F042-BB95-5F939ABA0C09}"/>
              </a:ext>
            </a:extLst>
          </p:cNvPr>
          <p:cNvSpPr>
            <a:spLocks noGrp="1"/>
          </p:cNvSpPr>
          <p:nvPr>
            <p:ph idx="1"/>
          </p:nvPr>
        </p:nvSpPr>
        <p:spPr>
          <a:xfrm>
            <a:off x="827568" y="1267123"/>
            <a:ext cx="10781336" cy="5769781"/>
          </a:xfrm>
        </p:spPr>
        <p:txBody>
          <a:bodyPr/>
          <a:lstStyle/>
          <a:p>
            <a:pPr marL="0" indent="0">
              <a:buNone/>
            </a:pPr>
            <a:r>
              <a:rPr lang="fr-FR" dirty="0"/>
              <a:t>   En choisissant le genre épistolaire, Montesquieu marque une distance critique, ce qui rend son propos plus crédible. Avec le choix de ses personnages perses, il s’inscrit dans la mode de l’orientalisme du XVIIIe siècle. Ce  «</a:t>
            </a:r>
            <a:r>
              <a:rPr lang="fr-FR" dirty="0">
                <a:effectLst/>
              </a:rPr>
              <a:t> r</a:t>
            </a:r>
            <a:r>
              <a:rPr lang="fr-FR" dirty="0"/>
              <a:t>egard éloigné »  permet de mettre à jour les abus du pouvoir absolu. Ce portrait est donc l’occasion de critiquer la monarchie absolue en générale et Louis XIV en particulier. De la même manière, au XVIe siècle, Montaigne dans ses </a:t>
            </a:r>
            <a:r>
              <a:rPr lang="fr-FR" i="1" dirty="0"/>
              <a:t>Essais</a:t>
            </a:r>
            <a:r>
              <a:rPr lang="fr-FR" dirty="0"/>
              <a:t> va critiquer l’ethnocentrisme des français dans son chapitre intitulé « De la vanité des hommes », en créant une distance apparemment objective. </a:t>
            </a:r>
          </a:p>
        </p:txBody>
      </p:sp>
    </p:spTree>
    <p:extLst>
      <p:ext uri="{BB962C8B-B14F-4D97-AF65-F5344CB8AC3E}">
        <p14:creationId xmlns:p14="http://schemas.microsoft.com/office/powerpoint/2010/main" val="4025719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A1F09A0-BF45-1A4F-9B73-DA1DDEFFB5B4}"/>
              </a:ext>
            </a:extLst>
          </p:cNvPr>
          <p:cNvPicPr>
            <a:picLocks noChangeAspect="1"/>
          </p:cNvPicPr>
          <p:nvPr/>
        </p:nvPicPr>
        <p:blipFill>
          <a:blip r:embed="rId2"/>
          <a:stretch>
            <a:fillRect/>
          </a:stretch>
        </p:blipFill>
        <p:spPr>
          <a:xfrm>
            <a:off x="1546499" y="584791"/>
            <a:ext cx="9415668" cy="5292628"/>
          </a:xfrm>
          <a:prstGeom prst="rect">
            <a:avLst/>
          </a:prstGeom>
        </p:spPr>
      </p:pic>
    </p:spTree>
    <p:extLst>
      <p:ext uri="{BB962C8B-B14F-4D97-AF65-F5344CB8AC3E}">
        <p14:creationId xmlns:p14="http://schemas.microsoft.com/office/powerpoint/2010/main" val="97365638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914</Words>
  <Application>Microsoft Macintosh PowerPoint</Application>
  <PresentationFormat>Grand écran</PresentationFormat>
  <Paragraphs>40</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Calibri Light</vt:lpstr>
      <vt:lpstr>Symbol</vt:lpstr>
      <vt:lpstr>Thème Office</vt:lpstr>
      <vt:lpstr>Lecture Analytique n°3</vt:lpstr>
      <vt:lpstr>Présentation PowerPoint</vt:lpstr>
      <vt:lpstr>Présentation PowerPoint</vt:lpstr>
      <vt:lpstr>I. Un regard étranger efficace</vt:lpstr>
      <vt:lpstr>II. Mise en place d’arguments suivis d’exemples</vt:lpstr>
      <vt:lpstr>III. L’antiphrase au service de l’ironie</vt:lpstr>
      <vt:lpstr>Présentation PowerPoint</vt:lpstr>
      <vt:lpstr>Présentation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Analytique n°3</dc:title>
  <dc:creator>Utilisateur Microsoft Office</dc:creator>
  <cp:lastModifiedBy>Utilisateur Microsoft Office</cp:lastModifiedBy>
  <cp:revision>6</cp:revision>
  <dcterms:created xsi:type="dcterms:W3CDTF">2020-10-21T21:00:03Z</dcterms:created>
  <dcterms:modified xsi:type="dcterms:W3CDTF">2020-10-21T22:00:25Z</dcterms:modified>
</cp:coreProperties>
</file>