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88" r:id="rId4"/>
    <p:sldId id="290" r:id="rId5"/>
    <p:sldId id="273" r:id="rId6"/>
    <p:sldId id="276" r:id="rId7"/>
    <p:sldId id="278" r:id="rId8"/>
    <p:sldId id="289" r:id="rId9"/>
    <p:sldId id="279" r:id="rId10"/>
    <p:sldId id="274" r:id="rId11"/>
    <p:sldId id="282" r:id="rId12"/>
    <p:sldId id="275" r:id="rId13"/>
    <p:sldId id="277" r:id="rId14"/>
    <p:sldId id="260" r:id="rId15"/>
    <p:sldId id="283" r:id="rId16"/>
    <p:sldId id="284" r:id="rId17"/>
    <p:sldId id="285" r:id="rId18"/>
    <p:sldId id="261" r:id="rId19"/>
    <p:sldId id="287" r:id="rId20"/>
    <p:sldId id="268"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66" d="100"/>
          <a:sy n="66"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9/9/20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lumMod val="60000"/>
              <a:lumOff val="40000"/>
            </a:schemeClr>
          </a:solidFill>
        </p:spPr>
        <p:txBody>
          <a:bodyPr/>
          <a:lstStyle/>
          <a:p>
            <a:r>
              <a:rPr lang="en-US" b="1" dirty="0">
                <a:solidFill>
                  <a:schemeClr val="accent5">
                    <a:lumMod val="50000"/>
                  </a:schemeClr>
                </a:solidFill>
                <a:latin typeface="Arial Nova" panose="020B0504020202020204" pitchFamily="34" charset="0"/>
              </a:rPr>
              <a:t>LETTRES PERSANES</a:t>
            </a:r>
          </a:p>
        </p:txBody>
      </p:sp>
      <p:sp>
        <p:nvSpPr>
          <p:cNvPr id="3" name="Subtitle 2"/>
          <p:cNvSpPr>
            <a:spLocks noGrp="1"/>
          </p:cNvSpPr>
          <p:nvPr>
            <p:ph type="subTitle" idx="1"/>
          </p:nvPr>
        </p:nvSpPr>
        <p:spPr>
          <a:solidFill>
            <a:schemeClr val="accent5">
              <a:lumMod val="75000"/>
            </a:schemeClr>
          </a:solidFill>
        </p:spPr>
        <p:txBody>
          <a:bodyPr>
            <a:normAutofit/>
          </a:bodyPr>
          <a:lstStyle/>
          <a:p>
            <a:r>
              <a:rPr lang="en-US" sz="3200" b="1" dirty="0">
                <a:solidFill>
                  <a:schemeClr val="accent4">
                    <a:lumMod val="60000"/>
                    <a:lumOff val="40000"/>
                  </a:schemeClr>
                </a:solidFill>
                <a:latin typeface="Arial Nova" panose="020B0504020202020204" pitchFamily="34" charset="0"/>
              </a:rPr>
              <a:t>Montesquieu</a:t>
            </a:r>
          </a:p>
        </p:txBody>
      </p:sp>
    </p:spTree>
    <p:extLst>
      <p:ext uri="{BB962C8B-B14F-4D97-AF65-F5344CB8AC3E}">
        <p14:creationId xmlns:p14="http://schemas.microsoft.com/office/powerpoint/2010/main" val="214820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51847"/>
          </a:xfrm>
        </p:spPr>
        <p:txBody>
          <a:bodyPr/>
          <a:lstStyle/>
          <a:p>
            <a:r>
              <a:rPr lang="fr-FR" dirty="0">
                <a:latin typeface="Arial Nova" panose="020B0504020202020204" pitchFamily="34" charset="0"/>
              </a:rPr>
              <a:t>LES INSPIRATIONS ORIENTALES DANS LES </a:t>
            </a:r>
            <a:r>
              <a:rPr lang="fr-FR" i="1" u="sng" dirty="0">
                <a:latin typeface="Arial Nova" panose="020B0504020202020204" pitchFamily="34" charset="0"/>
              </a:rPr>
              <a:t>LETTRES PERSANES</a:t>
            </a:r>
          </a:p>
        </p:txBody>
      </p:sp>
      <p:sp>
        <p:nvSpPr>
          <p:cNvPr id="3" name="Content Placeholder 2"/>
          <p:cNvSpPr>
            <a:spLocks noGrp="1"/>
          </p:cNvSpPr>
          <p:nvPr>
            <p:ph sz="quarter" idx="13"/>
          </p:nvPr>
        </p:nvSpPr>
        <p:spPr>
          <a:xfrm>
            <a:off x="913774" y="2022764"/>
            <a:ext cx="10363826" cy="4498109"/>
          </a:xfrm>
        </p:spPr>
        <p:txBody>
          <a:bodyPr>
            <a:noAutofit/>
          </a:bodyPr>
          <a:lstStyle/>
          <a:p>
            <a:pPr marL="0" indent="0" algn="ctr">
              <a:buNone/>
            </a:pPr>
            <a:r>
              <a:rPr lang="fr-FR" sz="1900" b="1" i="1" cap="none" dirty="0">
                <a:latin typeface="Arial Nova" panose="020B0504020202020204" pitchFamily="34" charset="0"/>
              </a:rPr>
              <a:t>« Il y a, dans ce roman, du sang, de la volupté et de la mort, avec quelques pointes d’érotisme pour relever le tout ». </a:t>
            </a:r>
            <a:r>
              <a:rPr lang="fr-FR" sz="1900" cap="none" dirty="0">
                <a:latin typeface="Arial Nova" panose="020B0504020202020204" pitchFamily="34" charset="0"/>
              </a:rPr>
              <a:t>(Georges </a:t>
            </a:r>
            <a:r>
              <a:rPr lang="fr-FR" sz="1900" cap="none" dirty="0" err="1">
                <a:latin typeface="Arial Nova" panose="020B0504020202020204" pitchFamily="34" charset="0"/>
              </a:rPr>
              <a:t>Gusdorf</a:t>
            </a:r>
            <a:r>
              <a:rPr lang="fr-FR" sz="1900" cap="none" dirty="0">
                <a:latin typeface="Arial Nova" panose="020B0504020202020204" pitchFamily="34" charset="0"/>
              </a:rPr>
              <a:t>)</a:t>
            </a:r>
          </a:p>
          <a:p>
            <a:pPr marL="0" indent="0">
              <a:buNone/>
            </a:pPr>
            <a:r>
              <a:rPr lang="fr-FR" sz="1900" cap="none" dirty="0">
                <a:latin typeface="Arial Nova" panose="020B0504020202020204" pitchFamily="34" charset="0"/>
              </a:rPr>
              <a:t>Ce libertinage s’autorise des facilités de l’exotisme.  Les lettres sont « persanes »; elles s’inscrivent dans l’engouement de l’époque pour l’orientalisme, nourri de lectures contemporaines. </a:t>
            </a:r>
          </a:p>
          <a:p>
            <a:pPr marL="0" indent="0">
              <a:buNone/>
            </a:pPr>
            <a:r>
              <a:rPr lang="fr-FR" sz="1900" b="1" cap="none" dirty="0">
                <a:latin typeface="Arial Nova" panose="020B0504020202020204" pitchFamily="34" charset="0"/>
              </a:rPr>
              <a:t>Exemples</a:t>
            </a:r>
            <a:r>
              <a:rPr lang="fr-FR" sz="1900" cap="none" dirty="0">
                <a:latin typeface="Arial Nova" panose="020B0504020202020204" pitchFamily="34" charset="0"/>
              </a:rPr>
              <a:t>: </a:t>
            </a:r>
            <a:r>
              <a:rPr lang="fr-FR" sz="1900" i="1" u="sng" cap="none" dirty="0">
                <a:latin typeface="Arial Nova" panose="020B0504020202020204" pitchFamily="34" charset="0"/>
              </a:rPr>
              <a:t>Les Mille et une Nuits</a:t>
            </a:r>
            <a:r>
              <a:rPr lang="fr-FR" sz="1900" i="1" cap="none" dirty="0">
                <a:latin typeface="Arial Nova" panose="020B0504020202020204" pitchFamily="34" charset="0"/>
              </a:rPr>
              <a:t> </a:t>
            </a:r>
            <a:r>
              <a:rPr lang="fr-FR" sz="1900" cap="none" dirty="0">
                <a:latin typeface="Arial Nova" panose="020B0504020202020204" pitchFamily="34" charset="0"/>
              </a:rPr>
              <a:t>traduites par Galland</a:t>
            </a:r>
          </a:p>
          <a:p>
            <a:pPr marL="0" indent="0">
              <a:buNone/>
            </a:pPr>
            <a:r>
              <a:rPr lang="fr-FR" sz="1900" cap="none" dirty="0">
                <a:latin typeface="Arial Nova" panose="020B0504020202020204" pitchFamily="34" charset="0"/>
              </a:rPr>
              <a:t>                 </a:t>
            </a:r>
            <a:r>
              <a:rPr lang="fr-FR" sz="1900" i="1" u="sng" cap="none" dirty="0">
                <a:latin typeface="Arial Nova" panose="020B0504020202020204" pitchFamily="34" charset="0"/>
              </a:rPr>
              <a:t>L’Espion du Grand Seigneur</a:t>
            </a:r>
            <a:r>
              <a:rPr lang="fr-FR" sz="1900" cap="none" dirty="0">
                <a:latin typeface="Arial Nova" panose="020B0504020202020204" pitchFamily="34" charset="0"/>
              </a:rPr>
              <a:t> de </a:t>
            </a:r>
            <a:r>
              <a:rPr lang="fr-FR" sz="1900" cap="none" dirty="0" err="1">
                <a:latin typeface="Arial Nova" panose="020B0504020202020204" pitchFamily="34" charset="0"/>
              </a:rPr>
              <a:t>Marana</a:t>
            </a:r>
            <a:r>
              <a:rPr lang="fr-FR" sz="1900" cap="none" dirty="0">
                <a:latin typeface="Arial Nova" panose="020B0504020202020204" pitchFamily="34" charset="0"/>
              </a:rPr>
              <a:t> et </a:t>
            </a:r>
            <a:r>
              <a:rPr lang="fr-FR" sz="1900" cap="none" dirty="0" err="1">
                <a:latin typeface="Arial Nova" panose="020B0504020202020204" pitchFamily="34" charset="0"/>
              </a:rPr>
              <a:t>Cotolendi</a:t>
            </a:r>
            <a:r>
              <a:rPr lang="fr-FR" sz="1900" cap="none" dirty="0">
                <a:latin typeface="Arial Nova" panose="020B0504020202020204" pitchFamily="34" charset="0"/>
              </a:rPr>
              <a:t> (1686)</a:t>
            </a:r>
          </a:p>
          <a:p>
            <a:pPr marL="0" indent="0">
              <a:buNone/>
            </a:pPr>
            <a:r>
              <a:rPr lang="fr-FR" sz="1900" cap="none" dirty="0">
                <a:latin typeface="Arial Nova" panose="020B0504020202020204" pitchFamily="34" charset="0"/>
              </a:rPr>
              <a:t>                 </a:t>
            </a:r>
            <a:r>
              <a:rPr lang="fr-FR" sz="1900" i="1" u="sng" cap="none" dirty="0">
                <a:latin typeface="Arial Nova" panose="020B0504020202020204" pitchFamily="34" charset="0"/>
              </a:rPr>
              <a:t>Lettre </a:t>
            </a:r>
            <a:r>
              <a:rPr lang="fr-FR" sz="1900" i="1" u="sng" cap="none" dirty="0" err="1">
                <a:latin typeface="Arial Nova" panose="020B0504020202020204" pitchFamily="34" charset="0"/>
              </a:rPr>
              <a:t>ecrite</a:t>
            </a:r>
            <a:r>
              <a:rPr lang="fr-FR" sz="1900" i="1" u="sng" cap="none" dirty="0">
                <a:latin typeface="Arial Nova" panose="020B0504020202020204" pitchFamily="34" charset="0"/>
              </a:rPr>
              <a:t> a Musala, homme de lettres a </a:t>
            </a:r>
            <a:r>
              <a:rPr lang="fr-FR" sz="1900" i="1" u="sng" cap="none" dirty="0" err="1">
                <a:latin typeface="Arial Nova" panose="020B0504020202020204" pitchFamily="34" charset="0"/>
              </a:rPr>
              <a:t>Hispahan</a:t>
            </a:r>
            <a:r>
              <a:rPr lang="fr-FR" sz="1900" cap="none" dirty="0">
                <a:latin typeface="Arial Nova" panose="020B0504020202020204" pitchFamily="34" charset="0"/>
              </a:rPr>
              <a:t> de J Bonnet (1716)</a:t>
            </a:r>
          </a:p>
          <a:p>
            <a:pPr marL="0" indent="0">
              <a:buNone/>
            </a:pPr>
            <a:r>
              <a:rPr lang="fr-FR" sz="1900" cap="none" dirty="0">
                <a:latin typeface="Arial Nova" panose="020B0504020202020204" pitchFamily="34" charset="0"/>
              </a:rPr>
              <a:t> Mais ces ouvrages ne sauraient faire de tort au roman de Montesquieu.</a:t>
            </a:r>
          </a:p>
          <a:p>
            <a:pPr marL="0" indent="0">
              <a:buNone/>
            </a:pPr>
            <a:r>
              <a:rPr lang="fr-FR" sz="1900" cap="none" dirty="0">
                <a:latin typeface="Arial Nova" panose="020B0504020202020204" pitchFamily="34" charset="0"/>
              </a:rPr>
              <a:t> </a:t>
            </a:r>
          </a:p>
        </p:txBody>
      </p:sp>
    </p:spTree>
    <p:extLst>
      <p:ext uri="{BB962C8B-B14F-4D97-AF65-F5344CB8AC3E}">
        <p14:creationId xmlns:p14="http://schemas.microsoft.com/office/powerpoint/2010/main" val="227403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030174"/>
          </a:xfrm>
        </p:spPr>
        <p:txBody>
          <a:bodyPr/>
          <a:lstStyle/>
          <a:p>
            <a:r>
              <a:rPr lang="fr-FR" dirty="0">
                <a:latin typeface="Arial Nova" panose="020B0504020202020204" pitchFamily="34" charset="0"/>
              </a:rPr>
              <a:t>LE CALENDRIER PERSAN</a:t>
            </a:r>
          </a:p>
        </p:txBody>
      </p:sp>
      <p:sp>
        <p:nvSpPr>
          <p:cNvPr id="3" name="Content Placeholder 2"/>
          <p:cNvSpPr>
            <a:spLocks noGrp="1"/>
          </p:cNvSpPr>
          <p:nvPr>
            <p:ph sz="quarter" idx="13"/>
          </p:nvPr>
        </p:nvSpPr>
        <p:spPr>
          <a:xfrm>
            <a:off x="674255" y="1413164"/>
            <a:ext cx="10603345" cy="5024581"/>
          </a:xfrm>
        </p:spPr>
        <p:txBody>
          <a:bodyPr>
            <a:noAutofit/>
          </a:bodyPr>
          <a:lstStyle/>
          <a:p>
            <a:pPr marL="0" indent="0">
              <a:buNone/>
            </a:pPr>
            <a:r>
              <a:rPr lang="fr-FR" sz="1800" cap="none" dirty="0">
                <a:latin typeface="Arial Nova" panose="020B0504020202020204" pitchFamily="34" charset="0"/>
              </a:rPr>
              <a:t>Les mois du calendrier lunaire persan apportent un effet immédiat de pittoresque exotique.</a:t>
            </a:r>
          </a:p>
          <a:p>
            <a:pPr lvl="5"/>
            <a:r>
              <a:rPr lang="fr-FR" sz="1800" cap="none" dirty="0">
                <a:latin typeface="Arial Nova" panose="020B0504020202020204" pitchFamily="34" charset="0"/>
              </a:rPr>
              <a:t>Janvier = </a:t>
            </a:r>
            <a:r>
              <a:rPr lang="fr-FR" sz="1800" cap="none" dirty="0" err="1">
                <a:latin typeface="Arial Nova" panose="020B0504020202020204" pitchFamily="34" charset="0"/>
              </a:rPr>
              <a:t>Zilcadé</a:t>
            </a:r>
            <a:r>
              <a:rPr lang="fr-FR" sz="1800" cap="none" dirty="0">
                <a:latin typeface="Arial Nova" panose="020B0504020202020204" pitchFamily="34" charset="0"/>
              </a:rPr>
              <a:t>		Juillet = </a:t>
            </a:r>
            <a:r>
              <a:rPr lang="fr-FR" sz="1800" cap="none" dirty="0" err="1">
                <a:latin typeface="Arial Nova" panose="020B0504020202020204" pitchFamily="34" charset="0"/>
              </a:rPr>
              <a:t>Gemmadi</a:t>
            </a:r>
            <a:endParaRPr lang="fr-FR" sz="1800" cap="none" dirty="0">
              <a:latin typeface="Arial Nova" panose="020B0504020202020204" pitchFamily="34" charset="0"/>
            </a:endParaRPr>
          </a:p>
          <a:p>
            <a:pPr lvl="5"/>
            <a:r>
              <a:rPr lang="fr-FR" sz="1800" cap="none" dirty="0">
                <a:latin typeface="Arial Nova" panose="020B0504020202020204" pitchFamily="34" charset="0"/>
              </a:rPr>
              <a:t>Février = </a:t>
            </a:r>
            <a:r>
              <a:rPr lang="fr-FR" sz="1800" cap="none" dirty="0" err="1">
                <a:latin typeface="Arial Nova" panose="020B0504020202020204" pitchFamily="34" charset="0"/>
              </a:rPr>
              <a:t>Zilhagé</a:t>
            </a:r>
            <a:r>
              <a:rPr lang="fr-FR" sz="1800" cap="none" dirty="0">
                <a:latin typeface="Arial Nova" panose="020B0504020202020204" pitchFamily="34" charset="0"/>
              </a:rPr>
              <a:t>		Aout = </a:t>
            </a:r>
            <a:r>
              <a:rPr lang="fr-FR" sz="1800" cap="none" dirty="0" err="1">
                <a:latin typeface="Arial Nova" panose="020B0504020202020204" pitchFamily="34" charset="0"/>
              </a:rPr>
              <a:t>Gemmadi</a:t>
            </a:r>
            <a:r>
              <a:rPr lang="fr-FR" sz="1800" cap="none" dirty="0">
                <a:latin typeface="Arial Nova" panose="020B0504020202020204" pitchFamily="34" charset="0"/>
              </a:rPr>
              <a:t> 2</a:t>
            </a:r>
          </a:p>
          <a:p>
            <a:pPr lvl="5"/>
            <a:r>
              <a:rPr lang="fr-FR" sz="1800" cap="none" dirty="0">
                <a:latin typeface="Arial Nova" panose="020B0504020202020204" pitchFamily="34" charset="0"/>
              </a:rPr>
              <a:t>Mars = </a:t>
            </a:r>
            <a:r>
              <a:rPr lang="fr-FR" sz="1800" cap="none" dirty="0" err="1">
                <a:latin typeface="Arial Nova" panose="020B0504020202020204" pitchFamily="34" charset="0"/>
              </a:rPr>
              <a:t>Maharram</a:t>
            </a:r>
            <a:r>
              <a:rPr lang="fr-FR" sz="1800" cap="none" dirty="0">
                <a:latin typeface="Arial Nova" panose="020B0504020202020204" pitchFamily="34" charset="0"/>
              </a:rPr>
              <a:t>		Septembre = </a:t>
            </a:r>
            <a:r>
              <a:rPr lang="fr-FR" sz="1800" cap="none" dirty="0" err="1">
                <a:latin typeface="Arial Nova" panose="020B0504020202020204" pitchFamily="34" charset="0"/>
              </a:rPr>
              <a:t>Rhégeb</a:t>
            </a:r>
            <a:endParaRPr lang="fr-FR" sz="1800" cap="none" dirty="0">
              <a:latin typeface="Arial Nova" panose="020B0504020202020204" pitchFamily="34" charset="0"/>
            </a:endParaRPr>
          </a:p>
          <a:p>
            <a:pPr lvl="5"/>
            <a:r>
              <a:rPr lang="fr-FR" sz="1800" cap="none" dirty="0">
                <a:latin typeface="Arial Nova" panose="020B0504020202020204" pitchFamily="34" charset="0"/>
              </a:rPr>
              <a:t>Avril = </a:t>
            </a:r>
            <a:r>
              <a:rPr lang="fr-FR" sz="1800" cap="none" dirty="0" err="1">
                <a:latin typeface="Arial Nova" panose="020B0504020202020204" pitchFamily="34" charset="0"/>
              </a:rPr>
              <a:t>Saphar</a:t>
            </a:r>
            <a:r>
              <a:rPr lang="fr-FR" sz="1800" cap="none" dirty="0">
                <a:latin typeface="Arial Nova" panose="020B0504020202020204" pitchFamily="34" charset="0"/>
              </a:rPr>
              <a:t>		Octobre = </a:t>
            </a:r>
            <a:r>
              <a:rPr lang="fr-FR" sz="1800" cap="none" dirty="0" err="1">
                <a:latin typeface="Arial Nova" panose="020B0504020202020204" pitchFamily="34" charset="0"/>
              </a:rPr>
              <a:t>Chahban</a:t>
            </a:r>
            <a:endParaRPr lang="fr-FR" sz="1800" cap="none" dirty="0">
              <a:latin typeface="Arial Nova" panose="020B0504020202020204" pitchFamily="34" charset="0"/>
            </a:endParaRPr>
          </a:p>
          <a:p>
            <a:pPr lvl="5"/>
            <a:r>
              <a:rPr lang="fr-FR" sz="1800" cap="none" dirty="0">
                <a:latin typeface="Arial Nova" panose="020B0504020202020204" pitchFamily="34" charset="0"/>
              </a:rPr>
              <a:t>Mai = </a:t>
            </a:r>
            <a:r>
              <a:rPr lang="fr-FR" sz="1800" cap="none" dirty="0" err="1">
                <a:latin typeface="Arial Nova" panose="020B0504020202020204" pitchFamily="34" charset="0"/>
              </a:rPr>
              <a:t>Rebiab</a:t>
            </a:r>
            <a:r>
              <a:rPr lang="fr-FR" sz="1800" cap="none" dirty="0">
                <a:latin typeface="Arial Nova" panose="020B0504020202020204" pitchFamily="34" charset="0"/>
              </a:rPr>
              <a:t>	  	Novembre = </a:t>
            </a:r>
            <a:r>
              <a:rPr lang="fr-FR" sz="1800" cap="none" dirty="0" err="1">
                <a:latin typeface="Arial Nova" panose="020B0504020202020204" pitchFamily="34" charset="0"/>
              </a:rPr>
              <a:t>Rhamazan</a:t>
            </a:r>
            <a:endParaRPr lang="fr-FR" sz="1800" cap="none" dirty="0">
              <a:latin typeface="Arial Nova" panose="020B0504020202020204" pitchFamily="34" charset="0"/>
            </a:endParaRPr>
          </a:p>
          <a:p>
            <a:pPr lvl="5"/>
            <a:r>
              <a:rPr lang="fr-FR" sz="1800" cap="none" dirty="0">
                <a:latin typeface="Arial Nova" panose="020B0504020202020204" pitchFamily="34" charset="0"/>
              </a:rPr>
              <a:t>Juin = </a:t>
            </a:r>
            <a:r>
              <a:rPr lang="fr-FR" sz="1800" cap="none" dirty="0" err="1">
                <a:latin typeface="Arial Nova" panose="020B0504020202020204" pitchFamily="34" charset="0"/>
              </a:rPr>
              <a:t>Rebiab</a:t>
            </a:r>
            <a:r>
              <a:rPr lang="fr-FR" sz="1800" cap="none" dirty="0">
                <a:latin typeface="Arial Nova" panose="020B0504020202020204" pitchFamily="34" charset="0"/>
              </a:rPr>
              <a:t> 2		Décembre = </a:t>
            </a:r>
            <a:r>
              <a:rPr lang="fr-FR" sz="1800" cap="none" dirty="0" err="1">
                <a:latin typeface="Arial Nova" panose="020B0504020202020204" pitchFamily="34" charset="0"/>
              </a:rPr>
              <a:t>Chalvat</a:t>
            </a:r>
            <a:endParaRPr lang="fr-FR" sz="1800" cap="none" dirty="0">
              <a:latin typeface="Arial Nova" panose="020B0504020202020204" pitchFamily="34" charset="0"/>
            </a:endParaRPr>
          </a:p>
          <a:p>
            <a:pPr marL="0" indent="0">
              <a:buNone/>
            </a:pPr>
            <a:r>
              <a:rPr lang="fr-FR" sz="1800" cap="none" dirty="0">
                <a:latin typeface="Arial Nova" panose="020B0504020202020204" pitchFamily="34" charset="0"/>
              </a:rPr>
              <a:t>Les noms de ces mois font écho aux noms des personnages : </a:t>
            </a:r>
            <a:r>
              <a:rPr lang="fr-FR" sz="1800" cap="none" dirty="0" err="1">
                <a:latin typeface="Arial Nova" panose="020B0504020202020204" pitchFamily="34" charset="0"/>
              </a:rPr>
              <a:t>Zéphis</a:t>
            </a:r>
            <a:r>
              <a:rPr lang="fr-FR" sz="1800" cap="none" dirty="0">
                <a:latin typeface="Arial Nova" panose="020B0504020202020204" pitchFamily="34" charset="0"/>
              </a:rPr>
              <a:t>, </a:t>
            </a:r>
            <a:r>
              <a:rPr lang="fr-FR" sz="1800" cap="none" dirty="0" err="1">
                <a:latin typeface="Arial Nova" panose="020B0504020202020204" pitchFamily="34" charset="0"/>
              </a:rPr>
              <a:t>Zachi</a:t>
            </a:r>
            <a:r>
              <a:rPr lang="fr-FR" sz="1800" cap="none" dirty="0">
                <a:latin typeface="Arial Nova" panose="020B0504020202020204" pitchFamily="34" charset="0"/>
              </a:rPr>
              <a:t> avec le son [z] très peu employé en langue française en première lettre d’un mot ou d’un nom.</a:t>
            </a:r>
          </a:p>
          <a:p>
            <a:pPr marL="0" indent="0">
              <a:buNone/>
            </a:pPr>
            <a:r>
              <a:rPr lang="fr-FR" sz="1800" cap="none" dirty="0">
                <a:latin typeface="Arial Nova" panose="020B0504020202020204" pitchFamily="34" charset="0"/>
              </a:rPr>
              <a:t> </a:t>
            </a:r>
          </a:p>
        </p:txBody>
      </p:sp>
    </p:spTree>
    <p:extLst>
      <p:ext uri="{BB962C8B-B14F-4D97-AF65-F5344CB8AC3E}">
        <p14:creationId xmlns:p14="http://schemas.microsoft.com/office/powerpoint/2010/main" val="242658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Pourquoi la perse?</a:t>
            </a:r>
          </a:p>
        </p:txBody>
      </p:sp>
      <p:sp>
        <p:nvSpPr>
          <p:cNvPr id="3" name="Content Placeholder 2"/>
          <p:cNvSpPr>
            <a:spLocks noGrp="1"/>
          </p:cNvSpPr>
          <p:nvPr>
            <p:ph sz="quarter" idx="13"/>
          </p:nvPr>
        </p:nvSpPr>
        <p:spPr/>
        <p:txBody>
          <a:bodyPr>
            <a:normAutofit lnSpcReduction="10000"/>
          </a:bodyPr>
          <a:lstStyle/>
          <a:p>
            <a:pPr marL="0" indent="0">
              <a:buNone/>
            </a:pPr>
            <a:r>
              <a:rPr lang="fr-FR" cap="none" dirty="0"/>
              <a:t>Sans doute pour </a:t>
            </a:r>
            <a:r>
              <a:rPr lang="fr-FR" sz="2600" cap="none" dirty="0"/>
              <a:t>divertir </a:t>
            </a:r>
            <a:r>
              <a:rPr lang="fr-FR" cap="none" dirty="0"/>
              <a:t>les salons, pour faire </a:t>
            </a:r>
            <a:r>
              <a:rPr lang="fr-FR" sz="2600" cap="none" dirty="0"/>
              <a:t>diversion</a:t>
            </a:r>
            <a:r>
              <a:rPr lang="fr-FR" cap="none" dirty="0"/>
              <a:t> et pour </a:t>
            </a:r>
            <a:r>
              <a:rPr lang="fr-FR" sz="2600" cap="none" dirty="0"/>
              <a:t>dissimuler</a:t>
            </a:r>
            <a:r>
              <a:rPr lang="fr-FR" cap="none" dirty="0"/>
              <a:t> le but réel de l’entreprise en amusant la galerie. </a:t>
            </a:r>
          </a:p>
          <a:p>
            <a:pPr marL="0" indent="0">
              <a:buNone/>
            </a:pPr>
            <a:r>
              <a:rPr lang="fr-FR" cap="none" dirty="0"/>
              <a:t>Usbek n’est qu’un Persan en trompe-l’œil. Le personnage camoufle quelqu’un d’autre sous ses vêtements d’emprunt, non pas un être de chair et de sang, mais simplement… </a:t>
            </a:r>
            <a:r>
              <a:rPr lang="fr-FR" sz="2600" cap="none" dirty="0"/>
              <a:t>un regard</a:t>
            </a:r>
            <a:r>
              <a:rPr lang="fr-FR" cap="none" dirty="0"/>
              <a:t>!</a:t>
            </a:r>
          </a:p>
          <a:p>
            <a:pPr marL="0" indent="0">
              <a:buNone/>
            </a:pPr>
            <a:r>
              <a:rPr lang="fr-FR" cap="none" dirty="0"/>
              <a:t>Cet homme de là-bas est choisi comme un témoin des choses de chez nous, </a:t>
            </a:r>
            <a:r>
              <a:rPr lang="fr-FR" sz="2600" cap="none" dirty="0"/>
              <a:t>révélateur d’une vérité </a:t>
            </a:r>
            <a:r>
              <a:rPr lang="fr-FR" cap="none" dirty="0"/>
              <a:t>que nous ne voyons pas, parce que  nous l’avons toujours eue sous les yeux.</a:t>
            </a:r>
          </a:p>
          <a:p>
            <a:pPr marL="0" indent="0">
              <a:buNone/>
            </a:pPr>
            <a:r>
              <a:rPr lang="fr-FR" cap="none" dirty="0"/>
              <a:t>La </a:t>
            </a:r>
            <a:r>
              <a:rPr lang="fr-FR" sz="2600" cap="none" dirty="0"/>
              <a:t>distanciation</a:t>
            </a:r>
            <a:r>
              <a:rPr lang="fr-FR" cap="none" dirty="0"/>
              <a:t> est nécessaire pour le </a:t>
            </a:r>
            <a:r>
              <a:rPr lang="fr-FR" sz="2600" cap="none" dirty="0"/>
              <a:t>renouvellement de la pensée</a:t>
            </a:r>
            <a:r>
              <a:rPr lang="fr-FR" cap="none" dirty="0"/>
              <a:t>. </a:t>
            </a:r>
          </a:p>
        </p:txBody>
      </p:sp>
    </p:spTree>
    <p:extLst>
      <p:ext uri="{BB962C8B-B14F-4D97-AF65-F5344CB8AC3E}">
        <p14:creationId xmlns:p14="http://schemas.microsoft.com/office/powerpoint/2010/main" val="415504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solidFill>
                  <a:schemeClr val="accent5">
                    <a:lumMod val="50000"/>
                  </a:schemeClr>
                </a:solidFill>
                <a:latin typeface="Arial Nova" panose="020B0504020202020204" pitchFamily="34" charset="0"/>
              </a:rPr>
              <a:t>« LETTRES </a:t>
            </a:r>
            <a:r>
              <a:rPr lang="fr-FR" b="1" dirty="0">
                <a:solidFill>
                  <a:schemeClr val="accent5">
                    <a:lumMod val="50000"/>
                  </a:schemeClr>
                </a:solidFill>
              </a:rPr>
              <a:t>»</a:t>
            </a:r>
          </a:p>
        </p:txBody>
      </p:sp>
      <p:sp>
        <p:nvSpPr>
          <p:cNvPr id="3" name="Content Placeholder 2"/>
          <p:cNvSpPr>
            <a:spLocks noGrp="1"/>
          </p:cNvSpPr>
          <p:nvPr>
            <p:ph sz="quarter" idx="13"/>
          </p:nvPr>
        </p:nvSpPr>
        <p:spPr>
          <a:solidFill>
            <a:schemeClr val="accent4">
              <a:lumMod val="60000"/>
              <a:lumOff val="40000"/>
            </a:schemeClr>
          </a:solidFill>
        </p:spPr>
        <p:txBody>
          <a:bodyPr/>
          <a:lstStyle/>
          <a:p>
            <a:r>
              <a:rPr lang="fr-FR" b="1" cap="none" dirty="0">
                <a:solidFill>
                  <a:schemeClr val="accent5">
                    <a:lumMod val="50000"/>
                  </a:schemeClr>
                </a:solidFill>
                <a:latin typeface="Arial Nova" panose="020B0504020202020204" pitchFamily="34" charset="0"/>
              </a:rPr>
              <a:t>ROMAN ÉPISTOLAIRE « POLYPHONIQUE »</a:t>
            </a:r>
          </a:p>
          <a:p>
            <a:pPr>
              <a:buFont typeface="Symbol" panose="05050102010706020507" pitchFamily="18" charset="2"/>
              <a:buChar char="Þ"/>
            </a:pPr>
            <a:r>
              <a:rPr lang="fr-FR" i="1" cap="none" dirty="0">
                <a:latin typeface="Arial Nova" panose="020B0504020202020204" pitchFamily="34" charset="0"/>
              </a:rPr>
              <a:t>Roman dans lequel les lettres sont rédigées par différents personnages</a:t>
            </a:r>
          </a:p>
          <a:p>
            <a:pPr marL="0" indent="0">
              <a:buNone/>
            </a:pPr>
            <a:endParaRPr lang="fr-FR" cap="none" dirty="0">
              <a:latin typeface="Arial Nova" panose="020B0504020202020204" pitchFamily="34" charset="0"/>
            </a:endParaRPr>
          </a:p>
          <a:p>
            <a:pPr marL="0" indent="0">
              <a:buNone/>
            </a:pPr>
            <a:r>
              <a:rPr lang="fr-FR" cap="none" dirty="0">
                <a:latin typeface="Arial Nova" panose="020B0504020202020204" pitchFamily="34" charset="0"/>
              </a:rPr>
              <a:t>Cette forme par laquelle l’auteur délègue la satire de la société française à un personnage qui a l’excuse de l’ignorance devait nécessairement connaitre une grande faveur au Siècle des lumières, où l’esprit critique cherche à s’exprimer malgré les limites que le pouvoir lui impose. </a:t>
            </a:r>
          </a:p>
        </p:txBody>
      </p:sp>
    </p:spTree>
    <p:extLst>
      <p:ext uri="{BB962C8B-B14F-4D97-AF65-F5344CB8AC3E}">
        <p14:creationId xmlns:p14="http://schemas.microsoft.com/office/powerpoint/2010/main" val="228165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a:solidFill>
                  <a:schemeClr val="accent4">
                    <a:lumMod val="75000"/>
                  </a:schemeClr>
                </a:solidFill>
                <a:latin typeface="Arial Nova" panose="020B0504020202020204" pitchFamily="34" charset="0"/>
              </a:rPr>
              <a:t>La multiplication des regards</a:t>
            </a:r>
          </a:p>
        </p:txBody>
      </p:sp>
      <p:sp>
        <p:nvSpPr>
          <p:cNvPr id="3" name="Content Placeholder 2"/>
          <p:cNvSpPr>
            <a:spLocks noGrp="1"/>
          </p:cNvSpPr>
          <p:nvPr>
            <p:ph sz="quarter" idx="13"/>
          </p:nvPr>
        </p:nvSpPr>
        <p:spPr/>
        <p:txBody>
          <a:bodyPr/>
          <a:lstStyle/>
          <a:p>
            <a:r>
              <a:rPr lang="fr-FR" cap="none" dirty="0">
                <a:latin typeface="Arial Nova" panose="020B0504020202020204" pitchFamily="34" charset="0"/>
              </a:rPr>
              <a:t>Le choix de la forme épistolaire oblige le lecteur à recréer lui-même le fil narratif, le lien entre les lettres, à combler les ellipses narratives =&gt; les lettres ne se répondent pas nécessairement.</a:t>
            </a:r>
          </a:p>
          <a:p>
            <a:endParaRPr lang="fr-FR" cap="none" dirty="0">
              <a:latin typeface="Arial Nova" panose="020B0504020202020204" pitchFamily="34" charset="0"/>
            </a:endParaRPr>
          </a:p>
          <a:p>
            <a:r>
              <a:rPr lang="fr-FR" cap="none" dirty="0">
                <a:latin typeface="Arial Nova" panose="020B0504020202020204" pitchFamily="34" charset="0"/>
              </a:rPr>
              <a:t>Le roman, par sa forme épistolaire, apporte des expériences et des regards multiples qui composent le tout de la fiction et de la réflexion. </a:t>
            </a:r>
          </a:p>
          <a:p>
            <a:endParaRPr lang="fr-FR" cap="none" dirty="0"/>
          </a:p>
          <a:p>
            <a:endParaRPr lang="fr-FR" cap="none" dirty="0"/>
          </a:p>
        </p:txBody>
      </p:sp>
    </p:spTree>
    <p:extLst>
      <p:ext uri="{BB962C8B-B14F-4D97-AF65-F5344CB8AC3E}">
        <p14:creationId xmlns:p14="http://schemas.microsoft.com/office/powerpoint/2010/main" val="6242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36074" y="45449"/>
            <a:ext cx="10178472" cy="6696135"/>
          </a:xfrm>
          <a:prstGeom prst="rect">
            <a:avLst/>
          </a:prstGeom>
        </p:spPr>
      </p:pic>
    </p:spTree>
    <p:extLst>
      <p:ext uri="{BB962C8B-B14F-4D97-AF65-F5344CB8AC3E}">
        <p14:creationId xmlns:p14="http://schemas.microsoft.com/office/powerpoint/2010/main" val="65642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19112" y="221673"/>
            <a:ext cx="11153775" cy="6317672"/>
          </a:xfrm>
          <a:prstGeom prst="rect">
            <a:avLst/>
          </a:prstGeom>
        </p:spPr>
      </p:pic>
    </p:spTree>
    <p:extLst>
      <p:ext uri="{BB962C8B-B14F-4D97-AF65-F5344CB8AC3E}">
        <p14:creationId xmlns:p14="http://schemas.microsoft.com/office/powerpoint/2010/main" val="79446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27199" y="1025236"/>
            <a:ext cx="9498519" cy="3826229"/>
          </a:xfrm>
          <a:prstGeom prst="rect">
            <a:avLst/>
          </a:prstGeom>
        </p:spPr>
      </p:pic>
    </p:spTree>
    <p:extLst>
      <p:ext uri="{BB962C8B-B14F-4D97-AF65-F5344CB8AC3E}">
        <p14:creationId xmlns:p14="http://schemas.microsoft.com/office/powerpoint/2010/main" val="213250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4">
                    <a:lumMod val="75000"/>
                  </a:schemeClr>
                </a:solidFill>
                <a:latin typeface="Arial Nova" panose="020B0504020202020204" pitchFamily="34" charset="0"/>
              </a:rPr>
              <a:t>LA CONFRONTATION DES POINTS DE VUE </a:t>
            </a:r>
          </a:p>
        </p:txBody>
      </p:sp>
      <p:sp>
        <p:nvSpPr>
          <p:cNvPr id="3" name="Content Placeholder 2"/>
          <p:cNvSpPr>
            <a:spLocks noGrp="1"/>
          </p:cNvSpPr>
          <p:nvPr>
            <p:ph sz="quarter" idx="13"/>
          </p:nvPr>
        </p:nvSpPr>
        <p:spPr/>
        <p:txBody>
          <a:bodyPr/>
          <a:lstStyle/>
          <a:p>
            <a:r>
              <a:rPr lang="fr-FR" cap="none" dirty="0">
                <a:latin typeface="Arial Nova" panose="020B0504020202020204" pitchFamily="34" charset="0"/>
              </a:rPr>
              <a:t>Apporter différents regards sur un même sujet =&gt; Engager le lecteur à la réflexion &gt; démarche philosophique caractéristique des Lumières, qui pousse le lecteur à construire son opinion propre</a:t>
            </a:r>
          </a:p>
          <a:p>
            <a:r>
              <a:rPr lang="fr-FR" cap="none" dirty="0">
                <a:latin typeface="Arial Nova" panose="020B0504020202020204" pitchFamily="34" charset="0"/>
              </a:rPr>
              <a:t>=&gt; construire un point de vue personnel à partir de deux regards différents</a:t>
            </a:r>
          </a:p>
          <a:p>
            <a:pPr marL="0" indent="0">
              <a:buNone/>
            </a:pPr>
            <a:r>
              <a:rPr lang="fr-FR" cap="none" dirty="0">
                <a:latin typeface="Arial Nova" panose="020B0504020202020204" pitchFamily="34" charset="0"/>
              </a:rPr>
              <a:t>  </a:t>
            </a:r>
          </a:p>
        </p:txBody>
      </p:sp>
    </p:spTree>
    <p:extLst>
      <p:ext uri="{BB962C8B-B14F-4D97-AF65-F5344CB8AC3E}">
        <p14:creationId xmlns:p14="http://schemas.microsoft.com/office/powerpoint/2010/main" val="156351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4">
                    <a:lumMod val="75000"/>
                  </a:schemeClr>
                </a:solidFill>
                <a:latin typeface="Arial Nova" panose="020B0504020202020204" pitchFamily="34" charset="0"/>
              </a:rPr>
              <a:t>LE regard ÉLOIGNÉ</a:t>
            </a:r>
            <a:br>
              <a:rPr lang="fr-FR" dirty="0">
                <a:solidFill>
                  <a:schemeClr val="accent4">
                    <a:lumMod val="75000"/>
                  </a:schemeClr>
                </a:solidFill>
                <a:latin typeface="Arial Nova" panose="020B0504020202020204" pitchFamily="34" charset="0"/>
              </a:rPr>
            </a:br>
            <a:r>
              <a:rPr lang="fr-FR" cap="none" dirty="0">
                <a:latin typeface="Arial Nova" panose="020B0504020202020204" pitchFamily="34" charset="0"/>
              </a:rPr>
              <a:t>« </a:t>
            </a:r>
            <a:r>
              <a:rPr lang="fr-FR" sz="2800" i="1" cap="none" dirty="0">
                <a:latin typeface="Arial Nova" panose="020B0504020202020204" pitchFamily="34" charset="0"/>
              </a:rPr>
              <a:t>Tu as quitté ta patrie pour t’instruire </a:t>
            </a:r>
            <a:r>
              <a:rPr lang="fr-FR" cap="none" dirty="0">
                <a:latin typeface="Arial Nova" panose="020B0504020202020204" pitchFamily="34" charset="0"/>
              </a:rPr>
              <a:t>», </a:t>
            </a:r>
            <a:r>
              <a:rPr lang="fr-FR" sz="2000" cap="none" dirty="0">
                <a:latin typeface="Arial Nova" panose="020B0504020202020204" pitchFamily="34" charset="0"/>
              </a:rPr>
              <a:t>Usbek à un ami (Lettre 106)</a:t>
            </a:r>
            <a:endParaRPr lang="fr-FR" sz="2000" dirty="0">
              <a:latin typeface="Arial Nova" panose="020B0504020202020204" pitchFamily="34" charset="0"/>
            </a:endParaRPr>
          </a:p>
        </p:txBody>
      </p:sp>
      <p:sp>
        <p:nvSpPr>
          <p:cNvPr id="3" name="Espace réservé du contenu 2"/>
          <p:cNvSpPr>
            <a:spLocks noGrp="1"/>
          </p:cNvSpPr>
          <p:nvPr>
            <p:ph sz="quarter" idx="13"/>
          </p:nvPr>
        </p:nvSpPr>
        <p:spPr/>
        <p:txBody>
          <a:bodyPr/>
          <a:lstStyle/>
          <a:p>
            <a:pPr marL="0" indent="0" algn="just">
              <a:buNone/>
            </a:pPr>
            <a:r>
              <a:rPr lang="fr-FR" cap="none" dirty="0">
                <a:latin typeface="Arial Nova" panose="020B0504020202020204" pitchFamily="34" charset="0"/>
              </a:rPr>
              <a:t>Il faut, pour s’instruire, quitter sa patrie, afin de </a:t>
            </a:r>
            <a:r>
              <a:rPr lang="fr-FR" sz="2400" cap="none" dirty="0">
                <a:latin typeface="Arial Nova" panose="020B0504020202020204" pitchFamily="34" charset="0"/>
              </a:rPr>
              <a:t>décentrer sa pensée</a:t>
            </a:r>
            <a:r>
              <a:rPr lang="fr-FR" cap="none" dirty="0">
                <a:latin typeface="Arial Nova" panose="020B0504020202020204" pitchFamily="34" charset="0"/>
              </a:rPr>
              <a:t>, et, une fois revenu, voir sa patrie avec des yeux nouveaux. Alors seulement l’esprit passera de l’ordre du préjugé à l’ordre de la vérité. </a:t>
            </a:r>
          </a:p>
          <a:p>
            <a:pPr marL="0" indent="0" algn="just">
              <a:buNone/>
            </a:pPr>
            <a:r>
              <a:rPr lang="fr-FR" cap="none" dirty="0">
                <a:latin typeface="Arial Nova" panose="020B0504020202020204" pitchFamily="34" charset="0"/>
              </a:rPr>
              <a:t>L’étonnement de l’Occidental devant les révélations de l’Orient trouve sa contrepartie, ou sa compensation, devant l’étonnement imaginé de l’Oriental qui découvre l’Occident, dont les croyances, les attitudes et les comportements paraissent à un regard non prévenu aussi bizarres, aussi injustifiables que les mœurs des Iroquois.   </a:t>
            </a:r>
          </a:p>
          <a:p>
            <a:endParaRPr lang="fr-FR" dirty="0"/>
          </a:p>
        </p:txBody>
      </p:sp>
    </p:spTree>
    <p:extLst>
      <p:ext uri="{BB962C8B-B14F-4D97-AF65-F5344CB8AC3E}">
        <p14:creationId xmlns:p14="http://schemas.microsoft.com/office/powerpoint/2010/main" val="111754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1592"/>
          </a:xfrm>
        </p:spPr>
        <p:txBody>
          <a:bodyPr/>
          <a:lstStyle/>
          <a:p>
            <a:r>
              <a:rPr lang="fr-FR" b="1" dirty="0">
                <a:solidFill>
                  <a:schemeClr val="accent5">
                    <a:lumMod val="75000"/>
                  </a:schemeClr>
                </a:solidFill>
                <a:latin typeface="Arial Nova" panose="020B0504020202020204" pitchFamily="34" charset="0"/>
              </a:rPr>
              <a:t>L’AUTEUR</a:t>
            </a:r>
          </a:p>
        </p:txBody>
      </p:sp>
      <p:sp>
        <p:nvSpPr>
          <p:cNvPr id="3" name="Content Placeholder 2"/>
          <p:cNvSpPr>
            <a:spLocks noGrp="1"/>
          </p:cNvSpPr>
          <p:nvPr>
            <p:ph sz="quarter" idx="13"/>
          </p:nvPr>
        </p:nvSpPr>
        <p:spPr>
          <a:xfrm>
            <a:off x="913774" y="1450110"/>
            <a:ext cx="10363826" cy="5181600"/>
          </a:xfrm>
          <a:solidFill>
            <a:schemeClr val="accent4">
              <a:lumMod val="60000"/>
              <a:lumOff val="40000"/>
            </a:schemeClr>
          </a:solidFill>
        </p:spPr>
        <p:txBody>
          <a:bodyPr>
            <a:normAutofit/>
          </a:bodyPr>
          <a:lstStyle/>
          <a:p>
            <a:pPr marL="0" indent="0" algn="ctr">
              <a:buNone/>
            </a:pPr>
            <a:r>
              <a:rPr lang="fr-FR" b="1" cap="none" dirty="0">
                <a:latin typeface="Arial Nova" panose="020B0504020202020204" pitchFamily="34" charset="0"/>
              </a:rPr>
              <a:t>Qui est Montesquieu ?</a:t>
            </a:r>
          </a:p>
          <a:p>
            <a:r>
              <a:rPr lang="fr-FR" cap="none" dirty="0">
                <a:latin typeface="Arial Nova" panose="020B0504020202020204" pitchFamily="34" charset="0"/>
              </a:rPr>
              <a:t>Montesquieu est un des plus célèbres philosophes des Lumières.</a:t>
            </a:r>
          </a:p>
          <a:p>
            <a:r>
              <a:rPr lang="fr-FR" cap="none" dirty="0">
                <a:latin typeface="Arial Nova" panose="020B0504020202020204" pitchFamily="34" charset="0"/>
              </a:rPr>
              <a:t>Issu d’une famille d’aristocrates, Montesquieu fait des études de droit mais se passionne pour de nombreux sujets (l’histoire, la politique, les sciences, la biologie…).</a:t>
            </a:r>
          </a:p>
          <a:p>
            <a:r>
              <a:rPr lang="fr-FR" cap="none" dirty="0">
                <a:latin typeface="Arial Nova" panose="020B0504020202020204" pitchFamily="34" charset="0"/>
              </a:rPr>
              <a:t>Le succès de son roman Lettres persanes publié en 1721 lui ouvre les portes des salons parisiens.</a:t>
            </a:r>
          </a:p>
          <a:p>
            <a:r>
              <a:rPr lang="fr-FR" cap="none" dirty="0">
                <a:latin typeface="Arial Nova" panose="020B0504020202020204" pitchFamily="34" charset="0"/>
              </a:rPr>
              <a:t>Après un voyage de plusieurs années en Europe, au cours duquel il observe les différents modèles politiques et sociaux, il se consacre à des œuvres qui portent sur l’histoire et l’évolution des sociétés, dont les deux principales sont </a:t>
            </a:r>
            <a:r>
              <a:rPr lang="fr-FR" i="1" u="sng" cap="none" dirty="0">
                <a:latin typeface="Arial Nova" panose="020B0504020202020204" pitchFamily="34" charset="0"/>
              </a:rPr>
              <a:t>Considérations sur les causes de la grandeur des Romains et leur décadence</a:t>
            </a:r>
            <a:r>
              <a:rPr lang="fr-FR" i="1" cap="none" dirty="0">
                <a:latin typeface="Arial Nova" panose="020B0504020202020204" pitchFamily="34" charset="0"/>
              </a:rPr>
              <a:t> </a:t>
            </a:r>
            <a:r>
              <a:rPr lang="fr-FR" cap="none" dirty="0">
                <a:latin typeface="Arial Nova" panose="020B0504020202020204" pitchFamily="34" charset="0"/>
              </a:rPr>
              <a:t>(1734) et </a:t>
            </a:r>
            <a:r>
              <a:rPr lang="fr-FR" i="1" u="sng" cap="none" dirty="0">
                <a:latin typeface="Arial Nova" panose="020B0504020202020204" pitchFamily="34" charset="0"/>
              </a:rPr>
              <a:t>De l’esprit des lois </a:t>
            </a:r>
            <a:r>
              <a:rPr lang="fr-FR" cap="none" dirty="0">
                <a:latin typeface="Arial Nova" panose="020B0504020202020204" pitchFamily="34" charset="0"/>
              </a:rPr>
              <a:t>(1748). qu’il ajoute à son œuvre en lieu et place d’une préface en 1754. </a:t>
            </a:r>
          </a:p>
        </p:txBody>
      </p:sp>
    </p:spTree>
    <p:extLst>
      <p:ext uri="{BB962C8B-B14F-4D97-AF65-F5344CB8AC3E}">
        <p14:creationId xmlns:p14="http://schemas.microsoft.com/office/powerpoint/2010/main" val="140447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Arial Nova" panose="020B0504020202020204" pitchFamily="34" charset="0"/>
              </a:rPr>
              <a:t>Des valeurs et des hommes</a:t>
            </a:r>
          </a:p>
        </p:txBody>
      </p:sp>
      <p:sp>
        <p:nvSpPr>
          <p:cNvPr id="3" name="Content Placeholder 2"/>
          <p:cNvSpPr>
            <a:spLocks noGrp="1"/>
          </p:cNvSpPr>
          <p:nvPr>
            <p:ph sz="quarter" idx="13"/>
          </p:nvPr>
        </p:nvSpPr>
        <p:spPr/>
        <p:txBody>
          <a:bodyPr/>
          <a:lstStyle/>
          <a:p>
            <a:r>
              <a:rPr lang="fr-FR" cap="none" dirty="0">
                <a:latin typeface="Arial Nova" panose="020B0504020202020204" pitchFamily="34" charset="0"/>
              </a:rPr>
              <a:t>L’exotisme du dépaysement est le premier pas vers une conscience nouvelle de l’universalité. </a:t>
            </a:r>
          </a:p>
          <a:p>
            <a:r>
              <a:rPr lang="fr-FR" cap="none" dirty="0">
                <a:latin typeface="Arial Nova" panose="020B0504020202020204" pitchFamily="34" charset="0"/>
              </a:rPr>
              <a:t>Les valeurs européennes ne valent pas plus et pas mieux que celles dont les voyageurs ont été témoins ailleurs. Ainsi les coutumes de la Perse ne valent pas mieux, mais pas moins, que celles de la France. </a:t>
            </a:r>
          </a:p>
          <a:p>
            <a:r>
              <a:rPr lang="fr-FR" cap="none" dirty="0">
                <a:latin typeface="Arial Nova" panose="020B0504020202020204" pitchFamily="34" charset="0"/>
              </a:rPr>
              <a:t>L’Orient fantaisiste est surtout révélateur de l’irrationalité de l’Occident; il permet de renvoyer dos à dos les gens d’ici et les gens de là-bas.  Les évidences familières doivent chercher une légitimation nouvelle. </a:t>
            </a:r>
          </a:p>
        </p:txBody>
      </p:sp>
    </p:spTree>
    <p:extLst>
      <p:ext uri="{BB962C8B-B14F-4D97-AF65-F5344CB8AC3E}">
        <p14:creationId xmlns:p14="http://schemas.microsoft.com/office/powerpoint/2010/main" val="1012885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solidFill>
                  <a:schemeClr val="accent5">
                    <a:lumMod val="75000"/>
                  </a:schemeClr>
                </a:solidFill>
                <a:latin typeface="Arial Nova" panose="020B0504020202020204" pitchFamily="34" charset="0"/>
              </a:rPr>
              <a:t>apologue</a:t>
            </a:r>
          </a:p>
        </p:txBody>
      </p:sp>
      <p:sp>
        <p:nvSpPr>
          <p:cNvPr id="3" name="Content Placeholder 2"/>
          <p:cNvSpPr>
            <a:spLocks noGrp="1"/>
          </p:cNvSpPr>
          <p:nvPr>
            <p:ph sz="quarter" idx="13"/>
          </p:nvPr>
        </p:nvSpPr>
        <p:spPr/>
        <p:txBody>
          <a:bodyPr>
            <a:normAutofit/>
          </a:bodyPr>
          <a:lstStyle/>
          <a:p>
            <a:r>
              <a:rPr lang="fr-FR" b="1" dirty="0">
                <a:latin typeface="Arial Nova" panose="020B0504020202020204" pitchFamily="34" charset="0"/>
              </a:rPr>
              <a:t>Apologue</a:t>
            </a:r>
            <a:r>
              <a:rPr lang="fr-FR" dirty="0">
                <a:latin typeface="Arial Nova" panose="020B0504020202020204" pitchFamily="34" charset="0"/>
              </a:rPr>
              <a:t> =&gt; </a:t>
            </a:r>
            <a:r>
              <a:rPr lang="fr-FR" cap="none" dirty="0">
                <a:latin typeface="Arial Nova" panose="020B0504020202020204" pitchFamily="34" charset="0"/>
              </a:rPr>
              <a:t>Court récit divertissant à visée didactique (qui vise à transmettre une leçon morale)</a:t>
            </a:r>
          </a:p>
          <a:p>
            <a:pPr marL="0" indent="0">
              <a:buNone/>
            </a:pPr>
            <a:r>
              <a:rPr lang="fr-FR" cap="none" dirty="0">
                <a:latin typeface="Arial Nova" panose="020B0504020202020204" pitchFamily="34" charset="0"/>
              </a:rPr>
              <a:t>Cette « espèce de roman » est donc plutôt un apologue dans sa conception même, un récit plaisant amenant à la réflexion.  </a:t>
            </a:r>
          </a:p>
          <a:p>
            <a:pPr>
              <a:buFont typeface="Symbol" panose="05050102010706020507" pitchFamily="18" charset="2"/>
              <a:buChar char="Þ"/>
            </a:pPr>
            <a:r>
              <a:rPr lang="fr-FR" cap="none" dirty="0">
                <a:latin typeface="Arial Nova" panose="020B0504020202020204" pitchFamily="34" charset="0"/>
              </a:rPr>
              <a:t> </a:t>
            </a:r>
            <a:r>
              <a:rPr lang="fr-FR" b="1" cap="none" dirty="0">
                <a:latin typeface="Arial Nova" panose="020B0504020202020204" pitchFamily="34" charset="0"/>
              </a:rPr>
              <a:t>Plaisant</a:t>
            </a:r>
            <a:r>
              <a:rPr lang="fr-FR" cap="none" dirty="0">
                <a:latin typeface="Arial Nova" panose="020B0504020202020204" pitchFamily="34" charset="0"/>
              </a:rPr>
              <a:t> par la fiction orientale</a:t>
            </a:r>
          </a:p>
          <a:p>
            <a:pPr>
              <a:buFont typeface="Symbol" panose="05050102010706020507" pitchFamily="18" charset="2"/>
              <a:buChar char="Þ"/>
            </a:pPr>
            <a:r>
              <a:rPr lang="fr-FR" cap="none" dirty="0">
                <a:latin typeface="Arial Nova" panose="020B0504020202020204" pitchFamily="34" charset="0"/>
              </a:rPr>
              <a:t> </a:t>
            </a:r>
            <a:r>
              <a:rPr lang="fr-FR" b="1" cap="none" dirty="0">
                <a:latin typeface="Arial Nova" panose="020B0504020202020204" pitchFamily="34" charset="0"/>
              </a:rPr>
              <a:t>Didactique</a:t>
            </a:r>
            <a:r>
              <a:rPr lang="fr-FR" cap="none" dirty="0">
                <a:latin typeface="Arial Nova" panose="020B0504020202020204" pitchFamily="34" charset="0"/>
              </a:rPr>
              <a:t> par la réflexion sérieuse et philosophique par la gravité des sujets développés. </a:t>
            </a:r>
          </a:p>
        </p:txBody>
      </p:sp>
    </p:spTree>
    <p:extLst>
      <p:ext uri="{BB962C8B-B14F-4D97-AF65-F5344CB8AC3E}">
        <p14:creationId xmlns:p14="http://schemas.microsoft.com/office/powerpoint/2010/main" val="101158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68538"/>
          </a:xfrm>
        </p:spPr>
        <p:txBody>
          <a:bodyPr/>
          <a:lstStyle/>
          <a:p>
            <a:r>
              <a:rPr lang="fr-FR" b="1" dirty="0" err="1">
                <a:solidFill>
                  <a:schemeClr val="accent5">
                    <a:lumMod val="75000"/>
                  </a:schemeClr>
                </a:solidFill>
                <a:latin typeface="Arial Nova" panose="020B0504020202020204" pitchFamily="34" charset="0"/>
              </a:rPr>
              <a:t>RéSUmé</a:t>
            </a:r>
            <a:r>
              <a:rPr lang="fr-FR" b="1" dirty="0">
                <a:solidFill>
                  <a:schemeClr val="accent5">
                    <a:lumMod val="75000"/>
                  </a:schemeClr>
                </a:solidFill>
                <a:latin typeface="Arial Nova" panose="020B0504020202020204" pitchFamily="34" charset="0"/>
              </a:rPr>
              <a:t> </a:t>
            </a:r>
          </a:p>
        </p:txBody>
      </p:sp>
      <p:sp>
        <p:nvSpPr>
          <p:cNvPr id="3" name="Content Placeholder 2"/>
          <p:cNvSpPr>
            <a:spLocks noGrp="1"/>
          </p:cNvSpPr>
          <p:nvPr>
            <p:ph sz="quarter" idx="13"/>
          </p:nvPr>
        </p:nvSpPr>
        <p:spPr>
          <a:xfrm>
            <a:off x="913774" y="1256146"/>
            <a:ext cx="10363826" cy="4535054"/>
          </a:xfrm>
          <a:solidFill>
            <a:schemeClr val="accent4">
              <a:lumMod val="60000"/>
              <a:lumOff val="40000"/>
            </a:schemeClr>
          </a:solidFill>
        </p:spPr>
        <p:txBody>
          <a:bodyPr>
            <a:normAutofit/>
          </a:bodyPr>
          <a:lstStyle/>
          <a:p>
            <a:endParaRPr lang="fr-FR" sz="1800" cap="none" dirty="0">
              <a:latin typeface="Arial Nova" panose="020B0504020202020204" pitchFamily="34" charset="0"/>
            </a:endParaRPr>
          </a:p>
          <a:p>
            <a:pPr marL="0" indent="0" algn="just" fontAlgn="base">
              <a:buNone/>
            </a:pPr>
            <a:r>
              <a:rPr lang="fr-FR" b="1" cap="none" dirty="0">
                <a:latin typeface="Arial Nova" panose="020B0504020202020204" pitchFamily="34" charset="0"/>
              </a:rPr>
              <a:t>Usbek</a:t>
            </a:r>
            <a:r>
              <a:rPr lang="fr-FR" cap="none" dirty="0">
                <a:latin typeface="Arial Nova" panose="020B0504020202020204" pitchFamily="34" charset="0"/>
              </a:rPr>
              <a:t>, un </a:t>
            </a:r>
            <a:r>
              <a:rPr lang="fr-FR" b="1" cap="none" dirty="0">
                <a:latin typeface="Arial Nova" panose="020B0504020202020204" pitchFamily="34" charset="0"/>
              </a:rPr>
              <a:t>noble persan</a:t>
            </a:r>
            <a:r>
              <a:rPr lang="fr-FR" cap="none" dirty="0">
                <a:latin typeface="Arial Nova" panose="020B0504020202020204" pitchFamily="34" charset="0"/>
              </a:rPr>
              <a:t>, entreprend avec </a:t>
            </a:r>
            <a:r>
              <a:rPr lang="fr-FR" b="1" cap="none" dirty="0">
                <a:latin typeface="Arial Nova" panose="020B0504020202020204" pitchFamily="34" charset="0"/>
              </a:rPr>
              <a:t>son ami Rica</a:t>
            </a:r>
            <a:r>
              <a:rPr lang="fr-FR" cap="none" dirty="0">
                <a:latin typeface="Arial Nova" panose="020B0504020202020204" pitchFamily="34" charset="0"/>
              </a:rPr>
              <a:t> un long voyage à paris de 1712 à 1720. ils partagent leurs impressions dans une </a:t>
            </a:r>
            <a:r>
              <a:rPr lang="fr-FR" b="1" cap="none" dirty="0">
                <a:latin typeface="Arial Nova" panose="020B0504020202020204" pitchFamily="34" charset="0"/>
              </a:rPr>
              <a:t>correspondance</a:t>
            </a:r>
            <a:r>
              <a:rPr lang="fr-FR" cap="none" dirty="0">
                <a:latin typeface="Arial Nova" panose="020B0504020202020204" pitchFamily="34" charset="0"/>
              </a:rPr>
              <a:t> avec leurs proches. Pendant huit ans, ils observent et décrivent les mœurs occidentales, le fonctionnement de la monarchie absolue, le pouvoir de l’église, la papauté, les femmes, les courtisans, les magistrats, les lois…</a:t>
            </a:r>
          </a:p>
          <a:p>
            <a:pPr marL="0" indent="0" algn="just" fontAlgn="base">
              <a:buNone/>
            </a:pPr>
            <a:r>
              <a:rPr lang="fr-FR" cap="none" dirty="0">
                <a:latin typeface="Arial Nova" panose="020B0504020202020204" pitchFamily="34" charset="0"/>
              </a:rPr>
              <a:t>Historiquement, ce voyage se déroule donc durant la fin du règne de louis xiv (qui meurt en 1715) et les années de régence qui s’ensuivent.</a:t>
            </a:r>
          </a:p>
          <a:p>
            <a:pPr marL="0" indent="0" algn="just" fontAlgn="base">
              <a:buNone/>
            </a:pPr>
            <a:r>
              <a:rPr lang="fr-FR" cap="none" dirty="0">
                <a:latin typeface="Arial Nova" panose="020B0504020202020204" pitchFamily="34" charset="0"/>
              </a:rPr>
              <a:t>Parallèlement, se noue une autre intrigue ( celle du </a:t>
            </a:r>
            <a:r>
              <a:rPr lang="fr-FR" b="1" cap="none" dirty="0">
                <a:latin typeface="Arial Nova" panose="020B0504020202020204" pitchFamily="34" charset="0"/>
              </a:rPr>
              <a:t>sérail</a:t>
            </a:r>
            <a:r>
              <a:rPr lang="fr-FR" cap="none" dirty="0">
                <a:latin typeface="Arial Nova" panose="020B0504020202020204" pitchFamily="34" charset="0"/>
              </a:rPr>
              <a:t>) : Usbek apprenant que les </a:t>
            </a:r>
            <a:r>
              <a:rPr lang="fr-FR" b="1" cap="none" dirty="0">
                <a:latin typeface="Arial Nova" panose="020B0504020202020204" pitchFamily="34" charset="0"/>
              </a:rPr>
              <a:t>femmes de son harem </a:t>
            </a:r>
            <a:r>
              <a:rPr lang="fr-FR" cap="none" dirty="0">
                <a:latin typeface="Arial Nova" panose="020B0504020202020204" pitchFamily="34" charset="0"/>
              </a:rPr>
              <a:t>à Ispahan se révoltent contre sa tyrannie, donne ordre de les punir. </a:t>
            </a:r>
          </a:p>
        </p:txBody>
      </p:sp>
    </p:spTree>
    <p:extLst>
      <p:ext uri="{BB962C8B-B14F-4D97-AF65-F5344CB8AC3E}">
        <p14:creationId xmlns:p14="http://schemas.microsoft.com/office/powerpoint/2010/main" val="250400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solidFill>
                  <a:schemeClr val="accent5">
                    <a:lumMod val="75000"/>
                  </a:schemeClr>
                </a:solidFill>
                <a:latin typeface="Arial Nova" panose="020B0504020202020204" pitchFamily="34" charset="0"/>
              </a:rPr>
              <a:t>GENRE LITTERAIRE</a:t>
            </a:r>
          </a:p>
        </p:txBody>
      </p:sp>
      <p:sp>
        <p:nvSpPr>
          <p:cNvPr id="3" name="Content Placeholder 2"/>
          <p:cNvSpPr>
            <a:spLocks noGrp="1"/>
          </p:cNvSpPr>
          <p:nvPr>
            <p:ph sz="quarter" idx="13"/>
          </p:nvPr>
        </p:nvSpPr>
        <p:spPr>
          <a:solidFill>
            <a:schemeClr val="accent4">
              <a:lumMod val="60000"/>
              <a:lumOff val="40000"/>
            </a:schemeClr>
          </a:solidFill>
        </p:spPr>
        <p:txBody>
          <a:bodyPr/>
          <a:lstStyle/>
          <a:p>
            <a:endParaRPr lang="fr-FR" cap="none" dirty="0">
              <a:latin typeface="Arial Nova" panose="020B0504020202020204" pitchFamily="34" charset="0"/>
            </a:endParaRPr>
          </a:p>
          <a:p>
            <a:r>
              <a:rPr lang="fr-FR" cap="none" dirty="0">
                <a:latin typeface="Arial Nova" panose="020B0504020202020204" pitchFamily="34" charset="0"/>
              </a:rPr>
              <a:t>Montesquieu utilise l’expression « espèce de roman » pour désigner son œuvre, dans les « Quelques réflexions » qu’il ajoute à son œuvre en lieu et place d’une préface en 1754. </a:t>
            </a:r>
          </a:p>
        </p:txBody>
      </p:sp>
    </p:spTree>
    <p:extLst>
      <p:ext uri="{BB962C8B-B14F-4D97-AF65-F5344CB8AC3E}">
        <p14:creationId xmlns:p14="http://schemas.microsoft.com/office/powerpoint/2010/main" val="380253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latin typeface="Arial Nova" panose="020B0504020202020204" pitchFamily="34" charset="0"/>
              </a:rPr>
              <a:t>Les sources d’inspiration principales </a:t>
            </a:r>
          </a:p>
        </p:txBody>
      </p:sp>
      <p:sp>
        <p:nvSpPr>
          <p:cNvPr id="3" name="Content Placeholder 2"/>
          <p:cNvSpPr>
            <a:spLocks noGrp="1"/>
          </p:cNvSpPr>
          <p:nvPr>
            <p:ph sz="quarter" idx="13"/>
          </p:nvPr>
        </p:nvSpPr>
        <p:spPr>
          <a:xfrm>
            <a:off x="913775" y="2050474"/>
            <a:ext cx="10363826" cy="4137890"/>
          </a:xfrm>
        </p:spPr>
        <p:txBody>
          <a:bodyPr>
            <a:normAutofit/>
          </a:bodyPr>
          <a:lstStyle/>
          <a:p>
            <a:r>
              <a:rPr lang="fr-FR" i="1" u="sng" cap="none" dirty="0">
                <a:latin typeface="Arial Nova" panose="020B0504020202020204" pitchFamily="34" charset="0"/>
              </a:rPr>
              <a:t>Voyage de Monsieur le Chevalier Chardin en Perse et autres lieux d’Orient</a:t>
            </a:r>
            <a:r>
              <a:rPr lang="fr-FR" cap="none" dirty="0">
                <a:latin typeface="Arial Nova" panose="020B0504020202020204" pitchFamily="34" charset="0"/>
              </a:rPr>
              <a:t>, publiés en 1686 à Amsterdam et complétés en 1711 dans lequel Jean Chardin relate son voyage en Orient, entrepris pour le commerce du diamant.  =&gt;Montesquieu le cite dans sa lettre 72.  L’écrivain y trouve </a:t>
            </a:r>
            <a:r>
              <a:rPr lang="fr-FR" b="1" cap="none" dirty="0">
                <a:latin typeface="Arial Nova" panose="020B0504020202020204" pitchFamily="34" charset="0"/>
              </a:rPr>
              <a:t>le nom des mois du calendrier persan</a:t>
            </a:r>
            <a:r>
              <a:rPr lang="fr-FR" cap="none" dirty="0">
                <a:latin typeface="Arial Nova" panose="020B0504020202020204" pitchFamily="34" charset="0"/>
              </a:rPr>
              <a:t>. </a:t>
            </a:r>
          </a:p>
          <a:p>
            <a:r>
              <a:rPr lang="fr-FR" i="1" u="sng" cap="none" dirty="0">
                <a:latin typeface="Arial Nova" panose="020B0504020202020204" pitchFamily="34" charset="0"/>
              </a:rPr>
              <a:t>L’Espion turc</a:t>
            </a:r>
            <a:r>
              <a:rPr lang="fr-FR" cap="none" dirty="0">
                <a:latin typeface="Arial Nova" panose="020B0504020202020204" pitchFamily="34" charset="0"/>
              </a:rPr>
              <a:t>, roman épistolaire publié par l’Italien Giovanni Paolo </a:t>
            </a:r>
            <a:r>
              <a:rPr lang="fr-FR" cap="none" dirty="0" err="1">
                <a:latin typeface="Arial Nova" panose="020B0504020202020204" pitchFamily="34" charset="0"/>
              </a:rPr>
              <a:t>Marana</a:t>
            </a:r>
            <a:r>
              <a:rPr lang="fr-FR" cap="none" dirty="0">
                <a:latin typeface="Arial Nova" panose="020B0504020202020204" pitchFamily="34" charset="0"/>
              </a:rPr>
              <a:t> en 1686</a:t>
            </a:r>
          </a:p>
          <a:p>
            <a:pPr marL="0" indent="0">
              <a:buNone/>
            </a:pPr>
            <a:r>
              <a:rPr lang="fr-FR" cap="none" dirty="0">
                <a:latin typeface="Arial Nova" panose="020B0504020202020204" pitchFamily="34" charset="0"/>
              </a:rPr>
              <a:t>=&gt;Montesquieu y trouve l’idée du </a:t>
            </a:r>
            <a:r>
              <a:rPr lang="fr-FR" b="1" cap="none" dirty="0">
                <a:latin typeface="Arial Nova" panose="020B0504020202020204" pitchFamily="34" charset="0"/>
              </a:rPr>
              <a:t>roman épistolaire mais aussi du regard inversé</a:t>
            </a:r>
            <a:r>
              <a:rPr lang="fr-FR" cap="none" dirty="0">
                <a:latin typeface="Arial Nova" panose="020B0504020202020204" pitchFamily="34" charset="0"/>
              </a:rPr>
              <a:t>.  Il y reprend aussi </a:t>
            </a:r>
            <a:r>
              <a:rPr lang="fr-FR" b="1" cap="none" dirty="0">
                <a:latin typeface="Arial Nova" panose="020B0504020202020204" pitchFamily="34" charset="0"/>
              </a:rPr>
              <a:t>le prétexte fictionnel de lettres authentiques trouvées </a:t>
            </a:r>
            <a:r>
              <a:rPr lang="fr-FR" cap="none" dirty="0">
                <a:latin typeface="Arial Nova" panose="020B0504020202020204" pitchFamily="34" charset="0"/>
              </a:rPr>
              <a:t>pas l’auteur. </a:t>
            </a:r>
          </a:p>
          <a:p>
            <a:r>
              <a:rPr lang="fr-FR" cap="none" dirty="0">
                <a:latin typeface="Arial Nova" panose="020B0504020202020204" pitchFamily="34" charset="0"/>
              </a:rPr>
              <a:t>Les contes des </a:t>
            </a:r>
            <a:r>
              <a:rPr lang="fr-FR" i="1" u="sng" cap="none" dirty="0">
                <a:latin typeface="Arial Nova" panose="020B0504020202020204" pitchFamily="34" charset="0"/>
              </a:rPr>
              <a:t>Mille et Une Nuits</a:t>
            </a:r>
            <a:r>
              <a:rPr lang="fr-FR" i="1" cap="none" dirty="0">
                <a:latin typeface="Arial Nova" panose="020B0504020202020204" pitchFamily="34" charset="0"/>
              </a:rPr>
              <a:t> </a:t>
            </a:r>
            <a:r>
              <a:rPr lang="fr-FR" cap="none" dirty="0">
                <a:latin typeface="Arial Nova" panose="020B0504020202020204" pitchFamily="34" charset="0"/>
              </a:rPr>
              <a:t>traduits par Antoine Galland entre 1704 et 1717.  (Les lettres évoquant </a:t>
            </a:r>
            <a:r>
              <a:rPr lang="fr-FR" b="1" cap="none" dirty="0">
                <a:latin typeface="Arial Nova" panose="020B0504020202020204" pitchFamily="34" charset="0"/>
              </a:rPr>
              <a:t>l’univers du sérail</a:t>
            </a:r>
            <a:r>
              <a:rPr lang="fr-FR" cap="none" dirty="0">
                <a:latin typeface="Arial Nova" panose="020B0504020202020204" pitchFamily="34" charset="0"/>
              </a:rPr>
              <a:t>)</a:t>
            </a:r>
          </a:p>
        </p:txBody>
      </p:sp>
    </p:spTree>
    <p:extLst>
      <p:ext uri="{BB962C8B-B14F-4D97-AF65-F5344CB8AC3E}">
        <p14:creationId xmlns:p14="http://schemas.microsoft.com/office/powerpoint/2010/main" val="9565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b="1" dirty="0">
                <a:solidFill>
                  <a:srgbClr val="FF0000"/>
                </a:solidFill>
                <a:latin typeface="Arial Nova" panose="020B0504020202020204" pitchFamily="34" charset="0"/>
              </a:rPr>
              <a:t>L’ORIENTALISME</a:t>
            </a:r>
          </a:p>
        </p:txBody>
      </p:sp>
      <p:sp>
        <p:nvSpPr>
          <p:cNvPr id="3" name="Content Placeholder 2"/>
          <p:cNvSpPr>
            <a:spLocks noGrp="1"/>
          </p:cNvSpPr>
          <p:nvPr>
            <p:ph sz="quarter" idx="13"/>
          </p:nvPr>
        </p:nvSpPr>
        <p:spPr>
          <a:xfrm>
            <a:off x="913774" y="1838036"/>
            <a:ext cx="10363826" cy="4368800"/>
          </a:xfrm>
        </p:spPr>
        <p:txBody>
          <a:bodyPr>
            <a:normAutofit/>
          </a:bodyPr>
          <a:lstStyle/>
          <a:p>
            <a:pPr marL="0" indent="0" algn="ctr">
              <a:buNone/>
            </a:pPr>
            <a:endParaRPr lang="fr-FR" dirty="0">
              <a:solidFill>
                <a:srgbClr val="C00000"/>
              </a:solidFill>
              <a:latin typeface="Arial Nova" panose="020B0504020202020204" pitchFamily="34" charset="0"/>
            </a:endParaRPr>
          </a:p>
          <a:p>
            <a:pPr marL="0" indent="0" algn="ctr">
              <a:buNone/>
            </a:pPr>
            <a:r>
              <a:rPr lang="fr-FR" dirty="0">
                <a:solidFill>
                  <a:srgbClr val="C00000"/>
                </a:solidFill>
                <a:latin typeface="Arial Nova" panose="020B0504020202020204" pitchFamily="34" charset="0"/>
              </a:rPr>
              <a:t>LES RICHESSES ET MERVEILLES DE L’ORIENT</a:t>
            </a:r>
          </a:p>
          <a:p>
            <a:pPr marL="0" indent="0">
              <a:buNone/>
            </a:pPr>
            <a:r>
              <a:rPr lang="fr-FR" cap="none" dirty="0">
                <a:latin typeface="Arial Nova" panose="020B0504020202020204" pitchFamily="34" charset="0"/>
              </a:rPr>
              <a:t>Au XVIIIème siècle naît la mode des « turqueries ».  On traduit </a:t>
            </a:r>
            <a:r>
              <a:rPr lang="fr-FR" i="1" u="sng" cap="none" dirty="0">
                <a:latin typeface="Arial Nova" panose="020B0504020202020204" pitchFamily="34" charset="0"/>
              </a:rPr>
              <a:t>Les Mille et une nuits</a:t>
            </a:r>
            <a:r>
              <a:rPr lang="fr-FR" cap="none" dirty="0">
                <a:latin typeface="Arial Nova" panose="020B0504020202020204" pitchFamily="34" charset="0"/>
              </a:rPr>
              <a:t>, Montesquieu écrit les </a:t>
            </a:r>
            <a:r>
              <a:rPr lang="fr-FR" i="1" u="sng" cap="none" dirty="0">
                <a:latin typeface="Arial Nova" panose="020B0504020202020204" pitchFamily="34" charset="0"/>
              </a:rPr>
              <a:t>Lettres persanes</a:t>
            </a:r>
            <a:r>
              <a:rPr lang="fr-FR" cap="none" dirty="0">
                <a:latin typeface="Arial Nova" panose="020B0504020202020204" pitchFamily="34" charset="0"/>
              </a:rPr>
              <a:t> (1721), Voltaire </a:t>
            </a:r>
            <a:r>
              <a:rPr lang="fr-FR" i="1" u="sng" cap="none" dirty="0">
                <a:latin typeface="Arial Nova" panose="020B0504020202020204" pitchFamily="34" charset="0"/>
              </a:rPr>
              <a:t>Zaïre</a:t>
            </a:r>
            <a:r>
              <a:rPr lang="fr-FR" cap="none" dirty="0">
                <a:latin typeface="Arial Nova" panose="020B0504020202020204" pitchFamily="34" charset="0"/>
              </a:rPr>
              <a:t> (1732), et Wolfgang Amadeus Mozart compose « L’enlèvement au </a:t>
            </a:r>
            <a:r>
              <a:rPr lang="fr-FR" cap="none" dirty="0" err="1">
                <a:latin typeface="Arial Nova" panose="020B0504020202020204" pitchFamily="34" charset="0"/>
              </a:rPr>
              <a:t>serail</a:t>
            </a:r>
            <a:r>
              <a:rPr lang="fr-FR" cap="none" dirty="0">
                <a:latin typeface="Arial Nova" panose="020B0504020202020204" pitchFamily="34" charset="0"/>
              </a:rPr>
              <a:t> » (1782).</a:t>
            </a:r>
          </a:p>
          <a:p>
            <a:pPr marL="0" indent="0">
              <a:buNone/>
            </a:pPr>
            <a:endParaRPr lang="fr-FR" dirty="0">
              <a:latin typeface="Arial Nova" panose="020B0504020202020204" pitchFamily="34" charset="0"/>
            </a:endParaRPr>
          </a:p>
        </p:txBody>
      </p:sp>
    </p:spTree>
    <p:extLst>
      <p:ext uri="{BB962C8B-B14F-4D97-AF65-F5344CB8AC3E}">
        <p14:creationId xmlns:p14="http://schemas.microsoft.com/office/powerpoint/2010/main" val="1776958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a:solidFill>
                  <a:schemeClr val="accent5">
                    <a:lumMod val="50000"/>
                  </a:schemeClr>
                </a:solidFill>
              </a:rPr>
              <a:t>« Persanes »</a:t>
            </a:r>
          </a:p>
        </p:txBody>
      </p:sp>
      <p:sp>
        <p:nvSpPr>
          <p:cNvPr id="3" name="Content Placeholder 2"/>
          <p:cNvSpPr>
            <a:spLocks noGrp="1"/>
          </p:cNvSpPr>
          <p:nvPr>
            <p:ph sz="quarter" idx="13"/>
          </p:nvPr>
        </p:nvSpPr>
        <p:spPr>
          <a:xfrm>
            <a:off x="2923504" y="2214694"/>
            <a:ext cx="5898524" cy="476991"/>
          </a:xfrm>
          <a:solidFill>
            <a:schemeClr val="accent4">
              <a:lumMod val="60000"/>
              <a:lumOff val="40000"/>
            </a:schemeClr>
          </a:solidFill>
        </p:spPr>
        <p:txBody>
          <a:bodyPr/>
          <a:lstStyle/>
          <a:p>
            <a:endParaRPr lang="fr-FR" dirty="0"/>
          </a:p>
          <a:p>
            <a:endParaRPr lang="fr-FR" dirty="0"/>
          </a:p>
          <a:p>
            <a:endParaRPr lang="fr-FR" dirty="0"/>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891" y="231822"/>
            <a:ext cx="7067743" cy="5902218"/>
          </a:xfrm>
          <a:prstGeom prst="rect">
            <a:avLst/>
          </a:prstGeom>
          <a:ln>
            <a:noFill/>
          </a:ln>
          <a:effectLst>
            <a:softEdge rad="112500"/>
          </a:effectLst>
        </p:spPr>
      </p:pic>
      <p:sp>
        <p:nvSpPr>
          <p:cNvPr id="5" name="ZoneTexte 4">
            <a:extLst>
              <a:ext uri="{FF2B5EF4-FFF2-40B4-BE49-F238E27FC236}">
                <a16:creationId xmlns:a16="http://schemas.microsoft.com/office/drawing/2014/main" id="{B134A874-3212-F94C-81FE-12E871866914}"/>
              </a:ext>
            </a:extLst>
          </p:cNvPr>
          <p:cNvSpPr txBox="1"/>
          <p:nvPr/>
        </p:nvSpPr>
        <p:spPr>
          <a:xfrm>
            <a:off x="1156209" y="6156698"/>
            <a:ext cx="8845114" cy="923330"/>
          </a:xfrm>
          <a:prstGeom prst="rect">
            <a:avLst/>
          </a:prstGeom>
          <a:noFill/>
        </p:spPr>
        <p:txBody>
          <a:bodyPr wrap="none" rtlCol="0">
            <a:spAutoFit/>
          </a:bodyPr>
          <a:lstStyle/>
          <a:p>
            <a:pPr algn="ctr"/>
            <a:r>
              <a:rPr lang="fr-FR" b="1" dirty="0">
                <a:latin typeface="Arial Nova" panose="020B0504020202020204" pitchFamily="34" charset="0"/>
              </a:rPr>
              <a:t>Charles Amédée Philippe van </a:t>
            </a:r>
            <a:r>
              <a:rPr lang="fr-FR" b="1" dirty="0" err="1">
                <a:latin typeface="Arial Nova" panose="020B0504020202020204" pitchFamily="34" charset="0"/>
              </a:rPr>
              <a:t>Loo</a:t>
            </a:r>
            <a:r>
              <a:rPr lang="fr-FR" b="1" dirty="0">
                <a:latin typeface="Arial Nova" panose="020B0504020202020204" pitchFamily="34" charset="0"/>
              </a:rPr>
              <a:t>, « La toilette d’une sultane », XVIIIème siècle</a:t>
            </a:r>
          </a:p>
          <a:p>
            <a:pPr algn="ctr"/>
            <a:r>
              <a:rPr lang="fr-FR" dirty="0">
                <a:latin typeface="Arial Nova" panose="020B0504020202020204" pitchFamily="34" charset="0"/>
              </a:rPr>
              <a:t>Huile sur toile (320 x 380 cm), Musée du Louvre, Paris</a:t>
            </a:r>
          </a:p>
          <a:p>
            <a:endParaRPr lang="fr-FR" dirty="0"/>
          </a:p>
        </p:txBody>
      </p:sp>
    </p:spTree>
    <p:extLst>
      <p:ext uri="{BB962C8B-B14F-4D97-AF65-F5344CB8AC3E}">
        <p14:creationId xmlns:p14="http://schemas.microsoft.com/office/powerpoint/2010/main" val="1790325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249383"/>
            <a:ext cx="10364451" cy="1136072"/>
          </a:xfrm>
        </p:spPr>
        <p:txBody>
          <a:bodyPr>
            <a:normAutofit/>
          </a:bodyPr>
          <a:lstStyle/>
          <a:p>
            <a:r>
              <a:rPr lang="fr-FR" sz="2000" b="1" dirty="0">
                <a:solidFill>
                  <a:srgbClr val="FF3300"/>
                </a:solidFill>
                <a:latin typeface="Arial Nova" panose="020B0504020202020204" pitchFamily="34" charset="0"/>
              </a:rPr>
              <a:t>L’influence des “Turqueries” a la cour</a:t>
            </a:r>
            <a:br>
              <a:rPr lang="fr-FR" sz="2000" b="1" dirty="0">
                <a:solidFill>
                  <a:srgbClr val="FF3300"/>
                </a:solidFill>
                <a:latin typeface="Arial Nova" panose="020B0504020202020204" pitchFamily="34" charset="0"/>
              </a:rPr>
            </a:br>
            <a:r>
              <a:rPr lang="fr-FR" sz="2000" b="1" cap="none" dirty="0">
                <a:solidFill>
                  <a:srgbClr val="FF3300"/>
                </a:solidFill>
                <a:latin typeface="Arial Nova" panose="020B0504020202020204" pitchFamily="34" charset="0"/>
              </a:rPr>
              <a:t>Van </a:t>
            </a:r>
            <a:r>
              <a:rPr lang="fr-FR" sz="2000" b="1" cap="none" dirty="0" err="1">
                <a:solidFill>
                  <a:srgbClr val="FF3300"/>
                </a:solidFill>
                <a:latin typeface="Arial Nova" panose="020B0504020202020204" pitchFamily="34" charset="0"/>
              </a:rPr>
              <a:t>Loo</a:t>
            </a:r>
            <a:r>
              <a:rPr lang="fr-FR" sz="2000" b="1" cap="none" dirty="0">
                <a:solidFill>
                  <a:srgbClr val="FF3300"/>
                </a:solidFill>
                <a:latin typeface="Arial Nova" panose="020B0504020202020204" pitchFamily="34" charset="0"/>
              </a:rPr>
              <a:t>, « Madame de Pompadour en sultane », 1752</a:t>
            </a:r>
            <a:endParaRPr lang="fr-FR" sz="2000" b="1" dirty="0">
              <a:solidFill>
                <a:srgbClr val="FF3300"/>
              </a:solidFill>
              <a:latin typeface="Arial Nova" panose="020B0504020202020204" pitchFamily="34" charset="0"/>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98257" y="1164590"/>
            <a:ext cx="8497088" cy="5655875"/>
          </a:xfrm>
        </p:spPr>
      </p:pic>
    </p:spTree>
    <p:extLst>
      <p:ext uri="{BB962C8B-B14F-4D97-AF65-F5344CB8AC3E}">
        <p14:creationId xmlns:p14="http://schemas.microsoft.com/office/powerpoint/2010/main" val="238245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66" y="165775"/>
            <a:ext cx="9957425" cy="508319"/>
          </a:xfrm>
        </p:spPr>
        <p:txBody>
          <a:bodyPr>
            <a:normAutofit/>
          </a:bodyPr>
          <a:lstStyle/>
          <a:p>
            <a:r>
              <a:rPr lang="fr-FR" sz="2200" dirty="0">
                <a:latin typeface="Arial Nova" panose="020B0504020202020204" pitchFamily="34" charset="0"/>
              </a:rPr>
              <a:t>« Le bain turc »</a:t>
            </a:r>
          </a:p>
        </p:txBody>
      </p:sp>
      <p:sp>
        <p:nvSpPr>
          <p:cNvPr id="3" name="Content Placeholder 2"/>
          <p:cNvSpPr>
            <a:spLocks noGrp="1"/>
          </p:cNvSpPr>
          <p:nvPr>
            <p:ph sz="quarter" idx="13"/>
          </p:nvPr>
        </p:nvSpPr>
        <p:spPr>
          <a:xfrm>
            <a:off x="913774" y="674094"/>
            <a:ext cx="10363826" cy="6280888"/>
          </a:xfrm>
        </p:spPr>
        <p:txBody>
          <a:bodyPr>
            <a:normAutofit lnSpcReduction="10000"/>
          </a:bodyPr>
          <a:lstStyle/>
          <a:p>
            <a:pPr marL="0" indent="0" algn="ctr">
              <a:buNone/>
            </a:pPr>
            <a:r>
              <a:rPr lang="fr-FR" cap="none" dirty="0">
                <a:solidFill>
                  <a:srgbClr val="C00000"/>
                </a:solidFill>
                <a:latin typeface="Arial Nova" panose="020B0504020202020204" pitchFamily="34" charset="0"/>
              </a:rPr>
              <a:t>VOLUPTE A L’ORIENTALE</a:t>
            </a:r>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cap="none" dirty="0"/>
          </a:p>
          <a:p>
            <a:pPr marL="0" indent="0" algn="ctr">
              <a:buNone/>
            </a:pPr>
            <a:endParaRPr lang="fr-FR" sz="1500" cap="none" dirty="0">
              <a:latin typeface="Arial Nova" panose="020B0504020202020204" pitchFamily="34" charset="0"/>
            </a:endParaRPr>
          </a:p>
          <a:p>
            <a:pPr marL="0" indent="0" algn="ctr">
              <a:buNone/>
            </a:pPr>
            <a:endParaRPr lang="fr-FR" sz="1500" cap="none" dirty="0">
              <a:latin typeface="Arial Nova" panose="020B0504020202020204" pitchFamily="34" charset="0"/>
            </a:endParaRPr>
          </a:p>
          <a:p>
            <a:pPr marL="0" indent="0" algn="ctr">
              <a:buNone/>
            </a:pPr>
            <a:endParaRPr lang="fr-FR" sz="1500" cap="none" dirty="0">
              <a:latin typeface="Arial Nova" panose="020B0504020202020204" pitchFamily="34" charset="0"/>
            </a:endParaRPr>
          </a:p>
          <a:p>
            <a:pPr marL="0" indent="0" algn="ctr">
              <a:buNone/>
            </a:pPr>
            <a:endParaRPr lang="fr-FR" sz="1500" cap="none" dirty="0">
              <a:latin typeface="Arial Nova" panose="020B0504020202020204" pitchFamily="34" charset="0"/>
            </a:endParaRPr>
          </a:p>
          <a:p>
            <a:pPr marL="0" indent="0" algn="ctr">
              <a:buNone/>
            </a:pPr>
            <a:r>
              <a:rPr lang="fr-FR" sz="1500" cap="none" dirty="0">
                <a:latin typeface="Arial Nova" panose="020B0504020202020204" pitchFamily="34" charset="0"/>
              </a:rPr>
              <a:t>Jean Auguste Dominique Ingres, « Le Bain turc », 1862 Huile sur toile  (108 x 110 cm), Musée du Louvre, Paris</a:t>
            </a: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724" y="1052947"/>
            <a:ext cx="5209308" cy="4962513"/>
          </a:xfrm>
          <a:prstGeom prst="ellipse">
            <a:avLst/>
          </a:prstGeom>
        </p:spPr>
      </p:pic>
    </p:spTree>
    <p:extLst>
      <p:ext uri="{BB962C8B-B14F-4D97-AF65-F5344CB8AC3E}">
        <p14:creationId xmlns:p14="http://schemas.microsoft.com/office/powerpoint/2010/main" val="150666872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293</TotalTime>
  <Words>1398</Words>
  <Application>Microsoft Macintosh PowerPoint</Application>
  <PresentationFormat>Grand écran</PresentationFormat>
  <Paragraphs>94</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Arial Nova</vt:lpstr>
      <vt:lpstr>Symbol</vt:lpstr>
      <vt:lpstr>Tw Cen MT</vt:lpstr>
      <vt:lpstr>Droplet</vt:lpstr>
      <vt:lpstr>LETTRES PERSANES</vt:lpstr>
      <vt:lpstr>L’AUTEUR</vt:lpstr>
      <vt:lpstr>RéSUmé </vt:lpstr>
      <vt:lpstr>GENRE LITTERAIRE</vt:lpstr>
      <vt:lpstr>Les sources d’inspiration principales </vt:lpstr>
      <vt:lpstr>L’ORIENTALISME</vt:lpstr>
      <vt:lpstr>« Persanes »</vt:lpstr>
      <vt:lpstr>L’influence des “Turqueries” a la cour Van Loo, « Madame de Pompadour en sultane », 1752</vt:lpstr>
      <vt:lpstr>« Le bain turc »</vt:lpstr>
      <vt:lpstr>LES INSPIRATIONS ORIENTALES DANS LES LETTRES PERSANES</vt:lpstr>
      <vt:lpstr>LE CALENDRIER PERSAN</vt:lpstr>
      <vt:lpstr>Pourquoi la perse?</vt:lpstr>
      <vt:lpstr>« LETTRES »</vt:lpstr>
      <vt:lpstr>La multiplication des regards</vt:lpstr>
      <vt:lpstr>Présentation PowerPoint</vt:lpstr>
      <vt:lpstr>Présentation PowerPoint</vt:lpstr>
      <vt:lpstr>Présentation PowerPoint</vt:lpstr>
      <vt:lpstr>LA CONFRONTATION DES POINTS DE VUE </vt:lpstr>
      <vt:lpstr>LE regard ÉLOIGNÉ « Tu as quitté ta patrie pour t’instruire », Usbek à un ami (Lettre 106)</vt:lpstr>
      <vt:lpstr>Des valeurs et des hommes</vt:lpstr>
      <vt:lpstr>apologue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LETTRES PERSANES</dc:title>
  <dc:creator>sheila Castel</dc:creator>
  <cp:lastModifiedBy>Utilisateur Microsoft Office</cp:lastModifiedBy>
  <cp:revision>35</cp:revision>
  <dcterms:created xsi:type="dcterms:W3CDTF">2020-01-18T17:29:54Z</dcterms:created>
  <dcterms:modified xsi:type="dcterms:W3CDTF">2020-09-09T21:33:24Z</dcterms:modified>
</cp:coreProperties>
</file>